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00"/>
    <a:srgbClr val="FF00FF"/>
    <a:srgbClr val="400080"/>
    <a:srgbClr val="FF0080"/>
    <a:srgbClr val="00FF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44" d="100"/>
          <a:sy n="144" d="100"/>
        </p:scale>
        <p:origin x="-143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349C1A-C30C-9F4F-B2BA-060B83976632}" type="datetimeFigureOut">
              <a:rPr lang="en-US" smtClean="0"/>
              <a:pPr/>
              <a:t>9/18/14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104AD-162F-6B44-9B88-AA01D1EAB1B0}"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67926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criterion – I may do a jigsaw activity with</a:t>
            </a:r>
            <a:r>
              <a:rPr lang="en-US" baseline="0" dirty="0" smtClean="0"/>
              <a:t> the group of students. This will allow students to create “teach out charts” about a specific criterion and present it to the class. This will also allow them to practice our literacy initiative: RAAW. </a:t>
            </a:r>
            <a:endParaRPr lang="en-US" dirty="0"/>
          </a:p>
        </p:txBody>
      </p:sp>
      <p:sp>
        <p:nvSpPr>
          <p:cNvPr id="4" name="Slide Number Placeholder 3"/>
          <p:cNvSpPr>
            <a:spLocks noGrp="1"/>
          </p:cNvSpPr>
          <p:nvPr>
            <p:ph type="sldNum" sz="quarter" idx="10"/>
          </p:nvPr>
        </p:nvSpPr>
        <p:spPr/>
        <p:txBody>
          <a:bodyPr/>
          <a:lstStyle/>
          <a:p>
            <a:fld id="{FD8104AD-162F-6B44-9B88-AA01D1EAB1B0}" type="slidenum">
              <a:rPr lang="en-US" smtClean="0"/>
              <a:pPr/>
              <a:t>14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8468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9/18/14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pPr/>
              <a:t>9/18/14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9/18/14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9/18/14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9/18/14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pPr/>
              <a:t>9/18/14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pPr/>
              <a:t>9/18/14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pPr/>
              <a:t>9/18/14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pPr/>
              <a:t>9/18/14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pPr/>
              <a:t>9/18/14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pPr/>
              <a:t>9/18/14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pPr/>
              <a:t>9/18/14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tx2"/>
            </a:gs>
            <a:gs pos="100000">
              <a:srgbClr val="FFFFFF"/>
            </a:gs>
          </a:gsLst>
          <a:lin ang="0" scaled="1"/>
          <a:tileRect/>
        </a:gradFill>
        <a:effectLst/>
      </p:bgPr>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pPr/>
              <a:t>9/18/14</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hievementstrategies.org/1originalSite/MELcon.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wl.english.purdue.edu/owl/resource/614/0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FF00"/>
                </a:solidFill>
                <a:latin typeface="Times New Roman"/>
                <a:cs typeface="Times New Roman"/>
              </a:rPr>
              <a:t>IBCC</a:t>
            </a:r>
            <a:endParaRPr lang="en-US" dirty="0">
              <a:solidFill>
                <a:srgbClr val="00FF00"/>
              </a:solidFill>
              <a:latin typeface="Times New Roman"/>
              <a:cs typeface="Times New Roman"/>
            </a:endParaRPr>
          </a:p>
        </p:txBody>
      </p:sp>
      <p:sp>
        <p:nvSpPr>
          <p:cNvPr id="3" name="Subtitle 2"/>
          <p:cNvSpPr>
            <a:spLocks noGrp="1"/>
          </p:cNvSpPr>
          <p:nvPr>
            <p:ph type="subTitle" idx="1"/>
          </p:nvPr>
        </p:nvSpPr>
        <p:spPr/>
        <p:txBody>
          <a:bodyPr>
            <a:normAutofit/>
          </a:bodyPr>
          <a:lstStyle/>
          <a:p>
            <a:r>
              <a:rPr lang="en-US" sz="4800" dirty="0" smtClean="0">
                <a:solidFill>
                  <a:srgbClr val="00FF00"/>
                </a:solidFill>
                <a:latin typeface="Times New Roman"/>
                <a:cs typeface="Times New Roman"/>
              </a:rPr>
              <a:t>Reflective Project </a:t>
            </a:r>
            <a:endParaRPr lang="en-US" sz="4800" dirty="0">
              <a:solidFill>
                <a:srgbClr val="00FF00"/>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0287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9745" y="211653"/>
            <a:ext cx="8672303" cy="533731"/>
          </a:xfrm>
        </p:spPr>
        <p:txBody>
          <a:bodyPr>
            <a:noAutofit/>
          </a:bodyPr>
          <a:lstStyle/>
          <a:p>
            <a:pPr algn="l"/>
            <a:r>
              <a:rPr lang="en-US" dirty="0" smtClean="0"/>
              <a:t>ONE last component … don’t be scared</a:t>
            </a:r>
            <a:endParaRPr lang="en-US" dirty="0"/>
          </a:p>
        </p:txBody>
      </p:sp>
      <p:sp>
        <p:nvSpPr>
          <p:cNvPr id="4" name="Text Placeholder 3"/>
          <p:cNvSpPr>
            <a:spLocks noGrp="1"/>
          </p:cNvSpPr>
          <p:nvPr>
            <p:ph type="body" sz="half" idx="2"/>
          </p:nvPr>
        </p:nvSpPr>
        <p:spPr>
          <a:xfrm>
            <a:off x="184075" y="1012251"/>
            <a:ext cx="8837973" cy="5484559"/>
          </a:xfrm>
        </p:spPr>
        <p:txBody>
          <a:bodyPr>
            <a:normAutofit lnSpcReduction="10000"/>
          </a:bodyPr>
          <a:lstStyle/>
          <a:p>
            <a:pPr algn="l"/>
            <a:r>
              <a:rPr lang="en-US" sz="3600" u="sng" dirty="0" smtClean="0">
                <a:solidFill>
                  <a:srgbClr val="320808"/>
                </a:solidFill>
                <a:latin typeface="Times New Roman"/>
                <a:cs typeface="Times New Roman"/>
              </a:rPr>
              <a:t>Reflection/Process Journal </a:t>
            </a:r>
          </a:p>
          <a:p>
            <a:pPr algn="l"/>
            <a:endParaRPr lang="en-US" sz="3600" b="0" dirty="0">
              <a:solidFill>
                <a:srgbClr val="320808"/>
              </a:solidFill>
              <a:latin typeface="Times New Roman"/>
              <a:cs typeface="Times New Roman"/>
            </a:endParaRPr>
          </a:p>
          <a:p>
            <a:pPr marL="457200" indent="-457200" algn="l">
              <a:buFont typeface="Wingdings" charset="2"/>
              <a:buChar char="ü"/>
            </a:pPr>
            <a:r>
              <a:rPr lang="en-US" sz="2600" b="0" dirty="0" smtClean="0">
                <a:solidFill>
                  <a:srgbClr val="320808"/>
                </a:solidFill>
                <a:latin typeface="Times New Roman"/>
                <a:cs typeface="Times New Roman"/>
              </a:rPr>
              <a:t>You need to create a “reflection space” where YOU record YOUR thoughts on the aspects of the reflective project that specifically require reflection.</a:t>
            </a:r>
            <a:r>
              <a:rPr lang="en-US" sz="2600" b="0" dirty="0" smtClean="0">
                <a:solidFill>
                  <a:srgbClr val="320808"/>
                </a:solidFill>
                <a:latin typeface="Times New Roman"/>
                <a:cs typeface="Times New Roman"/>
              </a:rPr>
              <a:t> </a:t>
            </a:r>
          </a:p>
          <a:p>
            <a:pPr marL="457200" indent="-457200" algn="l">
              <a:buFont typeface="Wingdings" charset="2"/>
              <a:buChar char="ü"/>
            </a:pPr>
            <a:r>
              <a:rPr lang="en-US" sz="2600" b="0" dirty="0" smtClean="0">
                <a:solidFill>
                  <a:srgbClr val="320808"/>
                </a:solidFill>
                <a:latin typeface="Times New Roman"/>
                <a:cs typeface="Times New Roman"/>
              </a:rPr>
              <a:t>The purpose of the reflection space would be to support YOUR learning, thinking and critical analysis as well as providing the</a:t>
            </a:r>
            <a:r>
              <a:rPr lang="en-US" sz="2600" b="0" dirty="0" smtClean="0">
                <a:solidFill>
                  <a:srgbClr val="320808"/>
                </a:solidFill>
                <a:latin typeface="Times New Roman"/>
                <a:cs typeface="Times New Roman"/>
              </a:rPr>
              <a:t> </a:t>
            </a:r>
            <a:r>
              <a:rPr lang="en-US" sz="2600" b="0" dirty="0" smtClean="0">
                <a:solidFill>
                  <a:srgbClr val="320808"/>
                </a:solidFill>
                <a:latin typeface="Times New Roman"/>
                <a:cs typeface="Times New Roman"/>
              </a:rPr>
              <a:t>scorer</a:t>
            </a:r>
            <a:r>
              <a:rPr lang="en-US" sz="2600" b="0" dirty="0" smtClean="0">
                <a:solidFill>
                  <a:srgbClr val="320808"/>
                </a:solidFill>
                <a:latin typeface="Times New Roman"/>
                <a:cs typeface="Times New Roman"/>
              </a:rPr>
              <a:t> </a:t>
            </a:r>
            <a:r>
              <a:rPr lang="en-US" sz="2600" b="0" dirty="0" smtClean="0">
                <a:solidFill>
                  <a:srgbClr val="320808"/>
                </a:solidFill>
                <a:latin typeface="Times New Roman"/>
                <a:cs typeface="Times New Roman"/>
              </a:rPr>
              <a:t>with a snapshot of YOUR thought processes on the nature of reflection in the reflective project.</a:t>
            </a:r>
          </a:p>
          <a:p>
            <a:pPr marL="457200" indent="-457200" algn="l">
              <a:buFont typeface="Wingdings" charset="2"/>
              <a:buChar char="ü"/>
            </a:pPr>
            <a:r>
              <a:rPr lang="en-US" sz="2600" u="sng" dirty="0" smtClean="0">
                <a:solidFill>
                  <a:srgbClr val="BE0204"/>
                </a:solidFill>
                <a:latin typeface="Times New Roman"/>
                <a:cs typeface="Times New Roman"/>
              </a:rPr>
              <a:t>DO NOW: </a:t>
            </a:r>
            <a:endParaRPr lang="en-US" sz="1800" dirty="0" smtClean="0">
              <a:solidFill>
                <a:srgbClr val="320808"/>
              </a:solidFill>
              <a:latin typeface="Times New Roman"/>
              <a:cs typeface="Times New Roman"/>
            </a:endParaRPr>
          </a:p>
          <a:p>
            <a:pPr marL="914400" lvl="1" indent="-457200">
              <a:buFont typeface="Wingdings" charset="2"/>
              <a:buChar char="ü"/>
            </a:pPr>
            <a:r>
              <a:rPr lang="en-US" sz="2400" b="0" i="1" dirty="0" smtClean="0">
                <a:solidFill>
                  <a:srgbClr val="BE0204"/>
                </a:solidFill>
                <a:latin typeface="Times New Roman"/>
                <a:cs typeface="Times New Roman"/>
              </a:rPr>
              <a:t>Skim the RP student guide. </a:t>
            </a:r>
            <a:r>
              <a:rPr lang="en-US" sz="2400" b="0" i="1" dirty="0" smtClean="0">
                <a:solidFill>
                  <a:srgbClr val="BE0204"/>
                </a:solidFill>
                <a:latin typeface="Times New Roman"/>
                <a:cs typeface="Times New Roman"/>
              </a:rPr>
              <a:t>Use</a:t>
            </a:r>
            <a:r>
              <a:rPr lang="en-US" sz="2400" b="0" i="1" dirty="0" smtClean="0">
                <a:solidFill>
                  <a:srgbClr val="BE0204"/>
                </a:solidFill>
                <a:latin typeface="Times New Roman"/>
                <a:cs typeface="Times New Roman"/>
              </a:rPr>
              <a:t> Cornell Notes</a:t>
            </a:r>
            <a:r>
              <a:rPr lang="en-US" sz="2400" b="0" i="1" dirty="0" smtClean="0">
                <a:solidFill>
                  <a:srgbClr val="BE0204"/>
                </a:solidFill>
                <a:latin typeface="Times New Roman"/>
                <a:cs typeface="Times New Roman"/>
              </a:rPr>
              <a:t> </a:t>
            </a:r>
            <a:r>
              <a:rPr lang="en-US" sz="2400" b="0" i="1" dirty="0" smtClean="0">
                <a:solidFill>
                  <a:srgbClr val="BE0204"/>
                </a:solidFill>
                <a:latin typeface="Times New Roman"/>
                <a:cs typeface="Times New Roman"/>
              </a:rPr>
              <a:t>to complete. DEVELOP 10 questions about what you have skimmed/read. Be ready to discuss and clarify! (30 min)</a:t>
            </a:r>
          </a:p>
        </p:txBody>
      </p:sp>
      <p:pic>
        <p:nvPicPr>
          <p:cNvPr id="6" name="Picture 5" descr="images.jp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647558" y="745384"/>
            <a:ext cx="1943280" cy="128930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6265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6115" y="0"/>
            <a:ext cx="8725225" cy="1125528"/>
          </a:xfrm>
        </p:spPr>
        <p:txBody>
          <a:bodyPr/>
          <a:lstStyle/>
          <a:p>
            <a:pPr algn="l"/>
            <a:r>
              <a:rPr lang="en-US" sz="3200" dirty="0" smtClean="0"/>
              <a:t>What are you graded on? </a:t>
            </a:r>
            <a:r>
              <a:rPr lang="en-US" sz="3200" i="1" dirty="0" smtClean="0"/>
              <a:t>THE</a:t>
            </a:r>
            <a:r>
              <a:rPr lang="en-US" sz="3200" dirty="0" smtClean="0"/>
              <a:t>  Criteria …</a:t>
            </a:r>
            <a:endParaRPr lang="en-US" sz="3200" dirty="0"/>
          </a:p>
        </p:txBody>
      </p:sp>
      <p:sp>
        <p:nvSpPr>
          <p:cNvPr id="3" name="Content Placeholder 2"/>
          <p:cNvSpPr>
            <a:spLocks noGrp="1"/>
          </p:cNvSpPr>
          <p:nvPr>
            <p:ph sz="half" idx="1"/>
          </p:nvPr>
        </p:nvSpPr>
        <p:spPr>
          <a:xfrm>
            <a:off x="276115" y="1892301"/>
            <a:ext cx="1803949" cy="1015620"/>
          </a:xfrm>
        </p:spPr>
        <p:txBody>
          <a:bodyPr>
            <a:normAutofit fontScale="40000" lnSpcReduction="20000"/>
          </a:bodyPr>
          <a:lstStyle/>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a:xfrm>
            <a:off x="276115" y="990477"/>
            <a:ext cx="8725224" cy="5708784"/>
          </a:xfrm>
        </p:spPr>
        <p:txBody>
          <a:bodyPr>
            <a:normAutofit fontScale="40000" lnSpcReduction="20000"/>
          </a:bodyPr>
          <a:lstStyle/>
          <a:p>
            <a:pPr marL="0" indent="0">
              <a:buNone/>
            </a:pPr>
            <a:r>
              <a:rPr lang="en-US" sz="7400" u="sng" dirty="0">
                <a:solidFill>
                  <a:srgbClr val="000000"/>
                </a:solidFill>
                <a:latin typeface="Times New Roman"/>
                <a:cs typeface="Times New Roman"/>
              </a:rPr>
              <a:t>Criterion A – The Issue in context </a:t>
            </a:r>
          </a:p>
          <a:p>
            <a:pPr>
              <a:buFont typeface="Wingdings" charset="2"/>
              <a:buChar char="ü"/>
            </a:pPr>
            <a:r>
              <a:rPr lang="en-US" sz="5000" b="0" i="1" dirty="0">
                <a:solidFill>
                  <a:srgbClr val="000000"/>
                </a:solidFill>
                <a:latin typeface="Times New Roman"/>
                <a:cs typeface="Times New Roman"/>
              </a:rPr>
              <a:t>This criterion assesses the student‘s knowledge and understanding of the issue as well as the ability to </a:t>
            </a:r>
            <a:r>
              <a:rPr lang="en-US" sz="5000" b="0" i="1" dirty="0" smtClean="0">
                <a:solidFill>
                  <a:srgbClr val="000000"/>
                </a:solidFill>
                <a:latin typeface="Times New Roman"/>
                <a:cs typeface="Times New Roman"/>
              </a:rPr>
              <a:t>analyze </a:t>
            </a:r>
            <a:r>
              <a:rPr lang="en-US" sz="5000" b="0" i="1" dirty="0">
                <a:solidFill>
                  <a:srgbClr val="000000"/>
                </a:solidFill>
                <a:latin typeface="Times New Roman"/>
                <a:cs typeface="Times New Roman"/>
              </a:rPr>
              <a:t>diverse perspectives on the issue. </a:t>
            </a:r>
            <a:endParaRPr lang="en-US" sz="5000" b="0" i="1" dirty="0" smtClean="0">
              <a:solidFill>
                <a:srgbClr val="000000"/>
              </a:solidFill>
              <a:latin typeface="Times New Roman"/>
              <a:cs typeface="Times New Roman"/>
            </a:endParaRPr>
          </a:p>
          <a:p>
            <a:pPr>
              <a:buFont typeface="Wingdings" charset="2"/>
              <a:buChar char="ü"/>
            </a:pPr>
            <a:r>
              <a:rPr lang="en-US" sz="4500" b="0" dirty="0" smtClean="0">
                <a:solidFill>
                  <a:schemeClr val="bg1"/>
                </a:solidFill>
                <a:latin typeface="Times New Roman"/>
                <a:cs typeface="Times New Roman"/>
              </a:rPr>
              <a:t>clearly </a:t>
            </a:r>
            <a:r>
              <a:rPr lang="en-US" sz="4500" b="0" dirty="0">
                <a:solidFill>
                  <a:schemeClr val="bg1"/>
                </a:solidFill>
                <a:latin typeface="Times New Roman"/>
                <a:cs typeface="Times New Roman"/>
              </a:rPr>
              <a:t>state/identify the issue in your reflective project </a:t>
            </a:r>
          </a:p>
          <a:p>
            <a:pPr>
              <a:buFont typeface="Wingdings" charset="2"/>
              <a:buChar char="ü"/>
            </a:pPr>
            <a:r>
              <a:rPr lang="en-US" sz="4500" b="0" dirty="0" smtClean="0">
                <a:solidFill>
                  <a:schemeClr val="bg1"/>
                </a:solidFill>
                <a:latin typeface="Times New Roman"/>
                <a:cs typeface="Times New Roman"/>
              </a:rPr>
              <a:t>provide </a:t>
            </a:r>
            <a:r>
              <a:rPr lang="en-US" sz="4500" b="0" dirty="0">
                <a:solidFill>
                  <a:schemeClr val="bg1"/>
                </a:solidFill>
                <a:latin typeface="Times New Roman"/>
                <a:cs typeface="Times New Roman"/>
              </a:rPr>
              <a:t>some background to the issue, that is, show the examiner how the particular issue relates to your career-related studies and why it is important to discuss the issue </a:t>
            </a:r>
          </a:p>
          <a:p>
            <a:pPr>
              <a:buFont typeface="Wingdings" charset="2"/>
              <a:buChar char="ü"/>
            </a:pPr>
            <a:r>
              <a:rPr lang="en-US" sz="4500" b="0" dirty="0">
                <a:solidFill>
                  <a:schemeClr val="bg1"/>
                </a:solidFill>
                <a:latin typeface="Times New Roman"/>
                <a:cs typeface="Times New Roman"/>
              </a:rPr>
              <a:t>view the issue from different perspectives. Identify for example, how the issue might affect different people in different ways </a:t>
            </a:r>
          </a:p>
          <a:p>
            <a:pPr>
              <a:buFont typeface="Wingdings" charset="2"/>
              <a:buChar char="ü"/>
            </a:pPr>
            <a:r>
              <a:rPr lang="en-US" sz="4500" b="0" dirty="0">
                <a:solidFill>
                  <a:schemeClr val="bg1"/>
                </a:solidFill>
                <a:latin typeface="Times New Roman"/>
                <a:cs typeface="Times New Roman"/>
              </a:rPr>
              <a:t>place the issue in context </a:t>
            </a:r>
          </a:p>
          <a:p>
            <a:pPr>
              <a:buFont typeface="Wingdings" charset="2"/>
              <a:buChar char="ü"/>
            </a:pPr>
            <a:r>
              <a:rPr lang="en-US" sz="4500" b="0" dirty="0">
                <a:solidFill>
                  <a:schemeClr val="bg1"/>
                </a:solidFill>
                <a:latin typeface="Times New Roman"/>
                <a:cs typeface="Times New Roman"/>
              </a:rPr>
              <a:t>This means briefly explaining where the impact of the issue will be most felt. This might be, for example, in the workplace or in the environment or in the local community or in the economy or in the health field or in popular culture. </a:t>
            </a:r>
          </a:p>
          <a:p>
            <a:pPr>
              <a:buFont typeface="Wingdings" charset="2"/>
              <a:buChar char="ü"/>
            </a:pPr>
            <a:r>
              <a:rPr lang="en-US" sz="4500" b="0" dirty="0">
                <a:solidFill>
                  <a:schemeClr val="bg1"/>
                </a:solidFill>
                <a:latin typeface="Times New Roman"/>
                <a:cs typeface="Times New Roman"/>
              </a:rPr>
              <a:t>ensure that the issue you choose has an ethical dilemma. </a:t>
            </a:r>
            <a:endParaRPr lang="en-US" dirty="0"/>
          </a:p>
          <a:p>
            <a:pPr>
              <a:buFont typeface="Wingdings" charset="2"/>
              <a:buChar char="ü"/>
            </a:pPr>
            <a:r>
              <a:rPr lang="en-US" sz="4500" b="0" i="1" u="sng" dirty="0" smtClean="0">
                <a:solidFill>
                  <a:srgbClr val="FF0000"/>
                </a:solidFill>
                <a:latin typeface="Times New Roman"/>
                <a:cs typeface="Times New Roman"/>
              </a:rPr>
              <a:t>LET”S DISCUSS </a:t>
            </a:r>
            <a:r>
              <a:rPr lang="en-US" sz="4800" b="0" i="1" u="sng" dirty="0">
                <a:solidFill>
                  <a:schemeClr val="accent4"/>
                </a:solidFill>
                <a:latin typeface="Times New Roman"/>
                <a:cs typeface="Times New Roman"/>
              </a:rPr>
              <a:t>AND CLARIFY</a:t>
            </a:r>
            <a:r>
              <a:rPr lang="en-US" sz="4500" b="0" i="1" u="sng" dirty="0" smtClean="0">
                <a:solidFill>
                  <a:srgbClr val="FF0000"/>
                </a:solidFill>
                <a:latin typeface="Times New Roman"/>
                <a:cs typeface="Times New Roman"/>
              </a:rPr>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7355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6115" y="0"/>
            <a:ext cx="8725225" cy="1125528"/>
          </a:xfrm>
        </p:spPr>
        <p:txBody>
          <a:bodyPr/>
          <a:lstStyle/>
          <a:p>
            <a:pPr algn="l"/>
            <a:r>
              <a:rPr lang="en-US" sz="3200" dirty="0" smtClean="0"/>
              <a:t>What are you graded on? </a:t>
            </a:r>
            <a:r>
              <a:rPr lang="en-US" sz="3200" i="1" dirty="0" smtClean="0"/>
              <a:t>THE</a:t>
            </a:r>
            <a:r>
              <a:rPr lang="en-US" sz="3200" dirty="0" smtClean="0"/>
              <a:t>  Criteria …</a:t>
            </a:r>
            <a:endParaRPr lang="en-US" sz="3200" dirty="0"/>
          </a:p>
        </p:txBody>
      </p:sp>
      <p:sp>
        <p:nvSpPr>
          <p:cNvPr id="3" name="Content Placeholder 2"/>
          <p:cNvSpPr>
            <a:spLocks noGrp="1"/>
          </p:cNvSpPr>
          <p:nvPr>
            <p:ph sz="half" idx="1"/>
          </p:nvPr>
        </p:nvSpPr>
        <p:spPr>
          <a:xfrm>
            <a:off x="276115" y="1892301"/>
            <a:ext cx="1803949" cy="1015620"/>
          </a:xfrm>
        </p:spPr>
        <p:txBody>
          <a:bodyPr>
            <a:normAutofit/>
          </a:bodyPr>
          <a:lstStyle/>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a:xfrm>
            <a:off x="276115" y="990477"/>
            <a:ext cx="8725224" cy="5708784"/>
          </a:xfrm>
        </p:spPr>
        <p:txBody>
          <a:bodyPr>
            <a:normAutofit/>
          </a:bodyPr>
          <a:lstStyle/>
          <a:p>
            <a:pPr marL="0" indent="0">
              <a:buNone/>
            </a:pPr>
            <a:r>
              <a:rPr lang="en-US" sz="2800" u="sng" dirty="0">
                <a:solidFill>
                  <a:srgbClr val="000000"/>
                </a:solidFill>
                <a:latin typeface="Times New Roman"/>
                <a:cs typeface="Times New Roman"/>
              </a:rPr>
              <a:t>Criterion </a:t>
            </a:r>
            <a:r>
              <a:rPr lang="en-US" sz="2800" u="sng" dirty="0" smtClean="0">
                <a:solidFill>
                  <a:srgbClr val="000000"/>
                </a:solidFill>
                <a:latin typeface="Times New Roman"/>
                <a:cs typeface="Times New Roman"/>
              </a:rPr>
              <a:t>B </a:t>
            </a:r>
            <a:r>
              <a:rPr lang="en-US" sz="2800" u="sng" dirty="0">
                <a:solidFill>
                  <a:srgbClr val="000000"/>
                </a:solidFill>
                <a:latin typeface="Times New Roman"/>
                <a:cs typeface="Times New Roman"/>
              </a:rPr>
              <a:t>– </a:t>
            </a:r>
            <a:r>
              <a:rPr lang="en-US" sz="2800" u="sng" dirty="0" smtClean="0">
                <a:solidFill>
                  <a:srgbClr val="000000"/>
                </a:solidFill>
                <a:latin typeface="Times New Roman"/>
                <a:cs typeface="Times New Roman"/>
              </a:rPr>
              <a:t>Community Awareness</a:t>
            </a:r>
            <a:endParaRPr lang="en-US" sz="2800" u="sng" dirty="0">
              <a:solidFill>
                <a:srgbClr val="000000"/>
              </a:solidFill>
              <a:latin typeface="Times New Roman"/>
              <a:cs typeface="Times New Roman"/>
            </a:endParaRPr>
          </a:p>
          <a:p>
            <a:pPr>
              <a:buFont typeface="Wingdings" charset="2"/>
              <a:buChar char="ü"/>
            </a:pPr>
            <a:r>
              <a:rPr lang="en-US" sz="2400" b="0" i="1" dirty="0">
                <a:solidFill>
                  <a:schemeClr val="bg1"/>
                </a:solidFill>
                <a:latin typeface="Times New Roman"/>
                <a:cs typeface="Times New Roman"/>
              </a:rPr>
              <a:t>This criterion assesses the student‘s awareness and understanding of the impact of the issue on the community. The community could be local or global</a:t>
            </a:r>
            <a:r>
              <a:rPr lang="en-US" sz="2400" b="0" i="1" dirty="0" smtClean="0">
                <a:solidFill>
                  <a:schemeClr val="bg1"/>
                </a:solidFill>
                <a:latin typeface="Times New Roman"/>
                <a:cs typeface="Times New Roman"/>
              </a:rPr>
              <a:t>.</a:t>
            </a:r>
          </a:p>
          <a:p>
            <a:pPr marL="0" indent="0">
              <a:buNone/>
            </a:pPr>
            <a:r>
              <a:rPr lang="en-US" sz="2400" u="sng" dirty="0">
                <a:solidFill>
                  <a:schemeClr val="bg1"/>
                </a:solidFill>
                <a:latin typeface="Times New Roman"/>
                <a:cs typeface="Times New Roman"/>
              </a:rPr>
              <a:t>Criterion C - The ethical dimension of the issue </a:t>
            </a:r>
            <a:endParaRPr lang="en-US" sz="2400" u="sng" dirty="0" smtClean="0">
              <a:solidFill>
                <a:schemeClr val="bg1"/>
              </a:solidFill>
              <a:latin typeface="Times New Roman"/>
              <a:cs typeface="Times New Roman"/>
            </a:endParaRPr>
          </a:p>
          <a:p>
            <a:pPr>
              <a:buFont typeface="Wingdings" charset="2"/>
              <a:buChar char="ü"/>
            </a:pPr>
            <a:r>
              <a:rPr lang="en-US" sz="2400" b="0" i="1" dirty="0" smtClean="0">
                <a:solidFill>
                  <a:schemeClr val="bg1"/>
                </a:solidFill>
                <a:latin typeface="Times New Roman"/>
                <a:cs typeface="Times New Roman"/>
              </a:rPr>
              <a:t>This criterion assess the student’s ability to explore the ethical dimension of the issue using balanced approach </a:t>
            </a:r>
          </a:p>
          <a:p>
            <a:pPr marL="0" indent="0">
              <a:buNone/>
            </a:pPr>
            <a:r>
              <a:rPr lang="en-US" sz="2400" u="sng" dirty="0" smtClean="0">
                <a:solidFill>
                  <a:schemeClr val="bg1"/>
                </a:solidFill>
                <a:latin typeface="Times New Roman"/>
                <a:cs typeface="Times New Roman"/>
              </a:rPr>
              <a:t>Criterion D – Cultural Awareness </a:t>
            </a:r>
          </a:p>
          <a:p>
            <a:pPr>
              <a:buFont typeface="Wingdings" charset="2"/>
              <a:buChar char="ü"/>
            </a:pPr>
            <a:r>
              <a:rPr lang="en-US" sz="2400" b="0" i="1" dirty="0" smtClean="0">
                <a:solidFill>
                  <a:schemeClr val="bg1"/>
                </a:solidFill>
                <a:latin typeface="Times New Roman"/>
                <a:cs typeface="Times New Roman"/>
              </a:rPr>
              <a:t>Assesses the student’s awareness of cultural influences on the ethical dimension of the issue </a:t>
            </a:r>
          </a:p>
          <a:p>
            <a:pPr marL="0" indent="0">
              <a:buNone/>
            </a:pPr>
            <a:r>
              <a:rPr lang="en-US" sz="2400" b="0" i="1" u="sng" dirty="0" smtClean="0">
                <a:solidFill>
                  <a:srgbClr val="BE0204"/>
                </a:solidFill>
                <a:latin typeface="Times New Roman"/>
                <a:cs typeface="Times New Roman"/>
              </a:rPr>
              <a:t>LET’S DISCUSS </a:t>
            </a:r>
            <a:r>
              <a:rPr lang="en-US" sz="2400" b="0" i="1" u="sng" dirty="0">
                <a:solidFill>
                  <a:srgbClr val="BE0204"/>
                </a:solidFill>
                <a:latin typeface="Times New Roman"/>
                <a:cs typeface="Times New Roman"/>
              </a:rPr>
              <a:t>AND CLARIFY</a:t>
            </a:r>
            <a:r>
              <a:rPr lang="en-US" sz="2400" b="0" i="1" u="sng" dirty="0" smtClean="0">
                <a:solidFill>
                  <a:srgbClr val="BE0204"/>
                </a:solidFill>
                <a:latin typeface="Times New Roman"/>
                <a:cs typeface="Times New Roman"/>
              </a:rPr>
              <a:t> !</a:t>
            </a:r>
            <a:endParaRPr lang="en-US" sz="2400" b="0" i="1" u="sng" dirty="0">
              <a:solidFill>
                <a:srgbClr val="BE0204"/>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315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6115" y="0"/>
            <a:ext cx="8725225" cy="1125528"/>
          </a:xfrm>
        </p:spPr>
        <p:txBody>
          <a:bodyPr/>
          <a:lstStyle/>
          <a:p>
            <a:pPr algn="l"/>
            <a:r>
              <a:rPr lang="en-US" sz="3200" dirty="0" smtClean="0"/>
              <a:t>What are you graded on? </a:t>
            </a:r>
            <a:r>
              <a:rPr lang="en-US" sz="3200" i="1" dirty="0" smtClean="0"/>
              <a:t>THE</a:t>
            </a:r>
            <a:r>
              <a:rPr lang="en-US" sz="3200" dirty="0" smtClean="0"/>
              <a:t>  Criteria …</a:t>
            </a:r>
            <a:endParaRPr lang="en-US" sz="3200" dirty="0"/>
          </a:p>
        </p:txBody>
      </p:sp>
      <p:sp>
        <p:nvSpPr>
          <p:cNvPr id="3" name="Content Placeholder 2"/>
          <p:cNvSpPr>
            <a:spLocks noGrp="1"/>
          </p:cNvSpPr>
          <p:nvPr>
            <p:ph sz="half" idx="1"/>
          </p:nvPr>
        </p:nvSpPr>
        <p:spPr>
          <a:xfrm>
            <a:off x="276115" y="1892301"/>
            <a:ext cx="1803949" cy="1015620"/>
          </a:xfrm>
        </p:spPr>
        <p:txBody>
          <a:bodyPr>
            <a:normAutofit lnSpcReduction="10000"/>
          </a:bodyPr>
          <a:lstStyle/>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a:xfrm>
            <a:off x="276115" y="990477"/>
            <a:ext cx="8725224" cy="5708784"/>
          </a:xfrm>
        </p:spPr>
        <p:txBody>
          <a:bodyPr>
            <a:normAutofit lnSpcReduction="10000"/>
          </a:bodyPr>
          <a:lstStyle/>
          <a:p>
            <a:pPr marL="0" indent="0">
              <a:buNone/>
            </a:pPr>
            <a:r>
              <a:rPr lang="en-US" sz="2800" u="sng" dirty="0" smtClean="0">
                <a:solidFill>
                  <a:srgbClr val="000000"/>
                </a:solidFill>
                <a:latin typeface="Times New Roman"/>
                <a:cs typeface="Times New Roman"/>
              </a:rPr>
              <a:t>Criterion E: Reasoning </a:t>
            </a:r>
          </a:p>
          <a:p>
            <a:pPr>
              <a:buFont typeface="Wingdings" charset="2"/>
              <a:buChar char="ü"/>
            </a:pPr>
            <a:r>
              <a:rPr lang="en-US" sz="2800" b="0" i="1" dirty="0" smtClean="0">
                <a:solidFill>
                  <a:srgbClr val="000000"/>
                </a:solidFill>
                <a:latin typeface="Times New Roman"/>
                <a:cs typeface="Times New Roman"/>
              </a:rPr>
              <a:t>Assesses the student’s reasoning process, ability to evaluate material and ability to think logically </a:t>
            </a:r>
          </a:p>
          <a:p>
            <a:pPr marL="0" indent="0">
              <a:buNone/>
            </a:pPr>
            <a:r>
              <a:rPr lang="en-US" sz="2800" u="sng" dirty="0" smtClean="0">
                <a:solidFill>
                  <a:srgbClr val="000000"/>
                </a:solidFill>
                <a:latin typeface="Times New Roman"/>
                <a:cs typeface="Times New Roman"/>
              </a:rPr>
              <a:t>Criterion F: Supporting Evidence </a:t>
            </a:r>
          </a:p>
          <a:p>
            <a:pPr>
              <a:buFont typeface="Wingdings" charset="2"/>
              <a:buChar char="ü"/>
            </a:pPr>
            <a:r>
              <a:rPr lang="en-US" sz="2800" b="0" i="1" dirty="0" smtClean="0">
                <a:solidFill>
                  <a:srgbClr val="000000"/>
                </a:solidFill>
                <a:latin typeface="Times New Roman"/>
                <a:cs typeface="Times New Roman"/>
              </a:rPr>
              <a:t>This criterion assesses the student’s ability to collect and use relevant information from a variety of sources</a:t>
            </a:r>
          </a:p>
          <a:p>
            <a:pPr marL="0" indent="0">
              <a:buNone/>
            </a:pPr>
            <a:r>
              <a:rPr lang="en-US" sz="2800" u="sng" dirty="0" smtClean="0">
                <a:solidFill>
                  <a:srgbClr val="000000"/>
                </a:solidFill>
                <a:latin typeface="Times New Roman"/>
                <a:cs typeface="Times New Roman"/>
              </a:rPr>
              <a:t>Criterion G: Student Voice </a:t>
            </a:r>
            <a:endParaRPr lang="en-US" sz="2800" b="0" dirty="0" smtClean="0">
              <a:solidFill>
                <a:srgbClr val="000000"/>
              </a:solidFill>
              <a:latin typeface="Times New Roman"/>
              <a:cs typeface="Times New Roman"/>
            </a:endParaRPr>
          </a:p>
          <a:p>
            <a:pPr>
              <a:buFont typeface="Wingdings" charset="2"/>
              <a:buChar char="ü"/>
            </a:pPr>
            <a:r>
              <a:rPr lang="en-US" sz="2800" b="0" i="1" dirty="0" smtClean="0">
                <a:solidFill>
                  <a:srgbClr val="000000"/>
                </a:solidFill>
                <a:latin typeface="Times New Roman"/>
                <a:cs typeface="Times New Roman"/>
              </a:rPr>
              <a:t>Assesses the student’s ability to express a personal view on the issue using a range of relevant evidence </a:t>
            </a:r>
          </a:p>
          <a:p>
            <a:pPr marL="0" indent="0">
              <a:buNone/>
            </a:pPr>
            <a:r>
              <a:rPr lang="en-US" sz="2800" b="0" i="1" u="sng" dirty="0" smtClean="0">
                <a:solidFill>
                  <a:schemeClr val="accent4"/>
                </a:solidFill>
                <a:latin typeface="Times New Roman"/>
                <a:cs typeface="Times New Roman"/>
              </a:rPr>
              <a:t>LET’S DISCUSS </a:t>
            </a:r>
            <a:r>
              <a:rPr lang="en-US" sz="2800" b="0" i="1" u="sng" dirty="0">
                <a:solidFill>
                  <a:schemeClr val="accent4"/>
                </a:solidFill>
                <a:latin typeface="Times New Roman"/>
                <a:cs typeface="Times New Roman"/>
              </a:rPr>
              <a:t>AND CLARIFY</a:t>
            </a:r>
            <a:r>
              <a:rPr lang="en-US" sz="2800" b="0" i="1" u="sng" dirty="0" smtClean="0">
                <a:solidFill>
                  <a:schemeClr val="accent4"/>
                </a:solidFill>
                <a:latin typeface="Times New Roman"/>
                <a:cs typeface="Times New Roman"/>
              </a:rPr>
              <a:t>!</a:t>
            </a:r>
            <a:endParaRPr lang="en-US" sz="2800" i="1" u="sng" dirty="0" smtClean="0">
              <a:solidFill>
                <a:schemeClr val="accent4"/>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1153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6115" y="0"/>
            <a:ext cx="8725225" cy="1125528"/>
          </a:xfrm>
        </p:spPr>
        <p:txBody>
          <a:bodyPr/>
          <a:lstStyle/>
          <a:p>
            <a:pPr algn="l"/>
            <a:r>
              <a:rPr lang="en-US" sz="3200" dirty="0" smtClean="0"/>
              <a:t>What are you graded on? </a:t>
            </a:r>
            <a:r>
              <a:rPr lang="en-US" sz="3200" i="1" dirty="0" smtClean="0"/>
              <a:t>THE</a:t>
            </a:r>
            <a:r>
              <a:rPr lang="en-US" sz="3200" dirty="0" smtClean="0"/>
              <a:t>  Criteria …</a:t>
            </a:r>
            <a:endParaRPr lang="en-US" sz="3200" dirty="0"/>
          </a:p>
        </p:txBody>
      </p:sp>
      <p:sp>
        <p:nvSpPr>
          <p:cNvPr id="3" name="Content Placeholder 2"/>
          <p:cNvSpPr>
            <a:spLocks noGrp="1"/>
          </p:cNvSpPr>
          <p:nvPr>
            <p:ph sz="half" idx="1"/>
          </p:nvPr>
        </p:nvSpPr>
        <p:spPr>
          <a:xfrm>
            <a:off x="276115" y="1892301"/>
            <a:ext cx="1803949" cy="1015620"/>
          </a:xfrm>
        </p:spPr>
        <p:txBody>
          <a:bodyPr>
            <a:normAutofit fontScale="92500" lnSpcReduction="20000"/>
          </a:bodyPr>
          <a:lstStyle/>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a:xfrm>
            <a:off x="276115" y="990477"/>
            <a:ext cx="8725224" cy="5708784"/>
          </a:xfrm>
        </p:spPr>
        <p:txBody>
          <a:bodyPr>
            <a:normAutofit fontScale="92500" lnSpcReduction="20000"/>
          </a:bodyPr>
          <a:lstStyle/>
          <a:p>
            <a:pPr marL="0" indent="0">
              <a:buNone/>
            </a:pPr>
            <a:r>
              <a:rPr lang="en-US" sz="2800" u="sng" dirty="0" smtClean="0">
                <a:solidFill>
                  <a:srgbClr val="000000"/>
                </a:solidFill>
                <a:latin typeface="Times New Roman"/>
                <a:cs typeface="Times New Roman"/>
              </a:rPr>
              <a:t>Criterion H: Reflection</a:t>
            </a:r>
            <a:endParaRPr lang="en-US" sz="2800" b="0" dirty="0" smtClean="0">
              <a:solidFill>
                <a:srgbClr val="000000"/>
              </a:solidFill>
              <a:latin typeface="Times New Roman"/>
              <a:cs typeface="Times New Roman"/>
            </a:endParaRPr>
          </a:p>
          <a:p>
            <a:pPr>
              <a:buFont typeface="Wingdings" charset="2"/>
              <a:buChar char="ü"/>
            </a:pPr>
            <a:r>
              <a:rPr lang="en-US" sz="2800" b="0" i="1" dirty="0" smtClean="0">
                <a:solidFill>
                  <a:srgbClr val="000000"/>
                </a:solidFill>
                <a:latin typeface="Times New Roman"/>
                <a:cs typeface="Times New Roman"/>
              </a:rPr>
              <a:t>Assesses the student’s ability to reflect on the insights gained through exploration of the issue</a:t>
            </a:r>
          </a:p>
          <a:p>
            <a:pPr marL="0" indent="0">
              <a:buNone/>
            </a:pPr>
            <a:r>
              <a:rPr lang="en-US" sz="2800" u="sng" dirty="0" smtClean="0">
                <a:solidFill>
                  <a:srgbClr val="000000"/>
                </a:solidFill>
                <a:latin typeface="Times New Roman"/>
                <a:cs typeface="Times New Roman"/>
              </a:rPr>
              <a:t>Criterion I: Communication </a:t>
            </a:r>
          </a:p>
          <a:p>
            <a:pPr>
              <a:buFont typeface="Wingdings" charset="2"/>
              <a:buChar char="ü"/>
            </a:pPr>
            <a:r>
              <a:rPr lang="en-US" sz="2800" b="0" i="1" dirty="0" smtClean="0">
                <a:solidFill>
                  <a:srgbClr val="000000"/>
                </a:solidFill>
                <a:latin typeface="Times New Roman"/>
                <a:cs typeface="Times New Roman"/>
              </a:rPr>
              <a:t>Assesses the effectiveness of the language used in the project and the ability to communicate important terms, concepts, ideas and their application </a:t>
            </a:r>
          </a:p>
          <a:p>
            <a:pPr marL="0" indent="0">
              <a:buNone/>
            </a:pPr>
            <a:r>
              <a:rPr lang="en-US" sz="2800" u="sng" dirty="0" smtClean="0">
                <a:solidFill>
                  <a:srgbClr val="000000"/>
                </a:solidFill>
                <a:latin typeface="Times New Roman"/>
                <a:cs typeface="Times New Roman"/>
              </a:rPr>
              <a:t>Criterion J: Presentation </a:t>
            </a:r>
          </a:p>
          <a:p>
            <a:pPr>
              <a:buFont typeface="Wingdings" charset="2"/>
              <a:buChar char="ü"/>
            </a:pPr>
            <a:r>
              <a:rPr lang="en-US" sz="2800" b="0" i="1" dirty="0" smtClean="0">
                <a:solidFill>
                  <a:srgbClr val="000000"/>
                </a:solidFill>
                <a:latin typeface="Times New Roman"/>
                <a:cs typeface="Times New Roman"/>
              </a:rPr>
              <a:t>Assesses the ability to organize the project in terms of coherence and structure. Documentation style is also assessed. </a:t>
            </a:r>
          </a:p>
          <a:p>
            <a:pPr marL="0" indent="0">
              <a:buNone/>
            </a:pPr>
            <a:r>
              <a:rPr lang="en-US" sz="2800" b="0" i="1" u="sng" dirty="0" smtClean="0">
                <a:solidFill>
                  <a:schemeClr val="accent4"/>
                </a:solidFill>
                <a:latin typeface="Times New Roman"/>
                <a:cs typeface="Times New Roman"/>
              </a:rPr>
              <a:t>LET’S DISCUSS AND CLARIFY!</a:t>
            </a:r>
            <a:endParaRPr lang="en-US" sz="2800" i="1" u="sng" dirty="0" smtClean="0">
              <a:solidFill>
                <a:schemeClr val="accent4"/>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0669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2484" y="107577"/>
            <a:ext cx="8941516" cy="1088720"/>
          </a:xfrm>
        </p:spPr>
        <p:txBody>
          <a:bodyPr/>
          <a:lstStyle/>
          <a:p>
            <a:pPr algn="l"/>
            <a:r>
              <a:rPr lang="en-US" sz="3600" dirty="0" smtClean="0"/>
              <a:t>What comes next?</a:t>
            </a:r>
            <a:r>
              <a:rPr lang="en-US" sz="3600" dirty="0" smtClean="0"/>
              <a:t> </a:t>
            </a:r>
            <a:br>
              <a:rPr lang="en-US" sz="3600" dirty="0" smtClean="0"/>
            </a:br>
            <a:r>
              <a:rPr lang="en-US" sz="3600" i="1" dirty="0" smtClean="0">
                <a:solidFill>
                  <a:srgbClr val="00FF00"/>
                </a:solidFill>
              </a:rPr>
              <a:t>“</a:t>
            </a:r>
            <a:r>
              <a:rPr lang="en-US" sz="3600" i="1" dirty="0" smtClean="0">
                <a:solidFill>
                  <a:srgbClr val="00FF00"/>
                </a:solidFill>
              </a:rPr>
              <a:t>Turn Up for the </a:t>
            </a:r>
            <a:r>
              <a:rPr lang="en-US" sz="3600" i="1" dirty="0" smtClean="0">
                <a:solidFill>
                  <a:srgbClr val="00FF00"/>
                </a:solidFill>
              </a:rPr>
              <a:t>RP every Friday”</a:t>
            </a:r>
            <a:endParaRPr lang="en-US" sz="3600" i="1" dirty="0">
              <a:solidFill>
                <a:srgbClr val="00FF00"/>
              </a:solidFill>
            </a:endParaRPr>
          </a:p>
        </p:txBody>
      </p:sp>
      <p:sp>
        <p:nvSpPr>
          <p:cNvPr id="3" name="Content Placeholder 2"/>
          <p:cNvSpPr>
            <a:spLocks noGrp="1"/>
          </p:cNvSpPr>
          <p:nvPr>
            <p:ph idx="1"/>
          </p:nvPr>
        </p:nvSpPr>
        <p:spPr>
          <a:xfrm>
            <a:off x="202484" y="1196297"/>
            <a:ext cx="8941516" cy="5661703"/>
          </a:xfrm>
        </p:spPr>
        <p:txBody>
          <a:bodyPr>
            <a:normAutofit/>
          </a:bodyPr>
          <a:lstStyle/>
          <a:p>
            <a:pPr>
              <a:buFont typeface="Wingdings" charset="2"/>
              <a:buChar char="ü"/>
            </a:pPr>
            <a:r>
              <a:rPr lang="en-US" sz="3100" dirty="0" smtClean="0">
                <a:solidFill>
                  <a:srgbClr val="FF0080"/>
                </a:solidFill>
                <a:latin typeface="Times New Roman"/>
                <a:cs typeface="Times New Roman"/>
              </a:rPr>
              <a:t>RESEARCH </a:t>
            </a:r>
            <a:endParaRPr lang="en-US" sz="3100" dirty="0" smtClean="0">
              <a:solidFill>
                <a:srgbClr val="FF0080"/>
              </a:solidFill>
              <a:latin typeface="Times New Roman"/>
              <a:cs typeface="Times New Roman"/>
            </a:endParaRPr>
          </a:p>
          <a:p>
            <a:pPr>
              <a:buFont typeface="Wingdings" charset="2"/>
              <a:buChar char="ü"/>
            </a:pPr>
            <a:r>
              <a:rPr lang="en-US" sz="3100" dirty="0" smtClean="0">
                <a:solidFill>
                  <a:srgbClr val="400080"/>
                </a:solidFill>
                <a:latin typeface="Times New Roman"/>
                <a:cs typeface="Times New Roman"/>
              </a:rPr>
              <a:t> DISCUSSION</a:t>
            </a:r>
          </a:p>
          <a:p>
            <a:pPr>
              <a:buFont typeface="Wingdings" charset="2"/>
              <a:buChar char="ü"/>
            </a:pPr>
            <a:r>
              <a:rPr lang="en-US" sz="3100" dirty="0" smtClean="0">
                <a:solidFill>
                  <a:srgbClr val="FF00FF"/>
                </a:solidFill>
                <a:latin typeface="Times New Roman"/>
                <a:cs typeface="Times New Roman"/>
              </a:rPr>
              <a:t>NETWORKING </a:t>
            </a:r>
            <a:endParaRPr lang="en-US" sz="3100" dirty="0" smtClean="0">
              <a:solidFill>
                <a:srgbClr val="FF00FF"/>
              </a:solidFill>
              <a:latin typeface="Times New Roman"/>
              <a:cs typeface="Times New Roman"/>
            </a:endParaRPr>
          </a:p>
          <a:p>
            <a:pPr>
              <a:buFont typeface="Wingdings" charset="2"/>
              <a:buChar char="ü"/>
            </a:pPr>
            <a:r>
              <a:rPr lang="en-US" sz="3100" dirty="0" smtClean="0">
                <a:solidFill>
                  <a:schemeClr val="accent6"/>
                </a:solidFill>
                <a:latin typeface="Times New Roman"/>
                <a:cs typeface="Times New Roman"/>
              </a:rPr>
              <a:t>HARD WORK 						AND SERVICE</a:t>
            </a:r>
          </a:p>
          <a:p>
            <a:pPr marL="403225" lvl="1" indent="0">
              <a:buNone/>
            </a:pPr>
            <a:endParaRPr lang="en-US" sz="3600" i="1" dirty="0" smtClean="0">
              <a:latin typeface="Times New Roman"/>
              <a:cs typeface="Times New Roman"/>
            </a:endParaRPr>
          </a:p>
          <a:p>
            <a:pPr>
              <a:buFont typeface="Wingdings" charset="2"/>
              <a:buChar char="ü"/>
            </a:pPr>
            <a:endParaRPr lang="en-US" dirty="0"/>
          </a:p>
        </p:txBody>
      </p:sp>
      <p:pic>
        <p:nvPicPr>
          <p:cNvPr id="4" name="Picture 3" descr="brownies_itsyourworldchangeit_clipart.jpeg"/>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68153" y="4545927"/>
            <a:ext cx="4325797" cy="1858861"/>
          </a:xfrm>
          <a:prstGeom prst="rect">
            <a:avLst/>
          </a:prstGeom>
          <a:scene3d>
            <a:camera prst="isometricOffAxis2Right"/>
            <a:lightRig rig="threePt" dir="t"/>
          </a:scene3d>
          <a:sp3d>
            <a:bevelT w="114300" prst="hardEdge"/>
          </a:sp3d>
        </p:spPr>
      </p:pic>
      <p:pic>
        <p:nvPicPr>
          <p:cNvPr id="5" name="Picture 4" descr="confidence-thermometer1.jpg"/>
          <p:cNvPicPr>
            <a:picLocks noChangeAspect="1"/>
          </p:cNvPicPr>
          <p:nvPr/>
        </p:nvPicPr>
        <p:blipFill>
          <a:blip r:embed="rId3">
            <a:alphaModFix amt="42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896434" y="1196297"/>
            <a:ext cx="4086497" cy="5208491"/>
          </a:xfrm>
          <a:prstGeom prst="rect">
            <a:avLst/>
          </a:prstGeom>
          <a:effectLst>
            <a:outerShdw blurRad="50800" dist="38100" dir="2700000" algn="tl" rotWithShape="0">
              <a:schemeClr val="bg2">
                <a:lumMod val="75000"/>
                <a:alpha val="43000"/>
              </a:scheme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81679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7708" y="107577"/>
            <a:ext cx="8670002" cy="978292"/>
          </a:xfrm>
        </p:spPr>
        <p:txBody>
          <a:bodyPr/>
          <a:lstStyle/>
          <a:p>
            <a:pPr algn="l"/>
            <a:r>
              <a:rPr lang="en-US" sz="3600" dirty="0"/>
              <a:t>What comes next? </a:t>
            </a:r>
            <a:r>
              <a:rPr lang="en-US" sz="3600" i="1" dirty="0">
                <a:solidFill>
                  <a:srgbClr val="00FF00"/>
                </a:solidFill>
              </a:rPr>
              <a:t>“Turn Up for the RP”</a:t>
            </a:r>
            <a:endParaRPr lang="en-US" sz="3600" dirty="0"/>
          </a:p>
        </p:txBody>
      </p:sp>
      <p:sp>
        <p:nvSpPr>
          <p:cNvPr id="3" name="Content Placeholder 2"/>
          <p:cNvSpPr>
            <a:spLocks noGrp="1"/>
          </p:cNvSpPr>
          <p:nvPr>
            <p:ph idx="1"/>
          </p:nvPr>
        </p:nvSpPr>
        <p:spPr>
          <a:xfrm>
            <a:off x="0" y="1054382"/>
            <a:ext cx="9144000" cy="5608069"/>
          </a:xfrm>
        </p:spPr>
        <p:txBody>
          <a:bodyPr>
            <a:normAutofit fontScale="92500" lnSpcReduction="20000"/>
          </a:bodyPr>
          <a:lstStyle/>
          <a:p>
            <a:pPr>
              <a:buFont typeface="Wingdings" charset="2"/>
              <a:buChar char="ü"/>
            </a:pPr>
            <a:r>
              <a:rPr lang="en-US" sz="3600" dirty="0">
                <a:solidFill>
                  <a:srgbClr val="00FF00"/>
                </a:solidFill>
                <a:latin typeface="Times New Roman"/>
                <a:cs typeface="Times New Roman"/>
              </a:rPr>
              <a:t>Rewards </a:t>
            </a:r>
          </a:p>
          <a:p>
            <a:pPr>
              <a:buFont typeface="Wingdings" charset="2"/>
              <a:buChar char="ü"/>
            </a:pPr>
            <a:r>
              <a:rPr lang="en-US" sz="3600" dirty="0">
                <a:solidFill>
                  <a:srgbClr val="FFFF00"/>
                </a:solidFill>
                <a:latin typeface="Times New Roman"/>
                <a:cs typeface="Times New Roman"/>
              </a:rPr>
              <a:t>Feeling </a:t>
            </a:r>
            <a:r>
              <a:rPr lang="en-US" sz="3600" i="1" u="sng" dirty="0">
                <a:solidFill>
                  <a:srgbClr val="FFFF00"/>
                </a:solidFill>
                <a:latin typeface="Times New Roman"/>
                <a:cs typeface="Times New Roman"/>
              </a:rPr>
              <a:t>PROUD</a:t>
            </a:r>
            <a:r>
              <a:rPr lang="en-US" sz="3600" dirty="0">
                <a:solidFill>
                  <a:srgbClr val="FFFF00"/>
                </a:solidFill>
                <a:latin typeface="Times New Roman"/>
                <a:cs typeface="Times New Roman"/>
              </a:rPr>
              <a:t> of your work and </a:t>
            </a:r>
            <a:r>
              <a:rPr lang="en-US" sz="3600" i="1" u="sng" dirty="0">
                <a:solidFill>
                  <a:srgbClr val="FFFF00"/>
                </a:solidFill>
                <a:latin typeface="Times New Roman"/>
                <a:cs typeface="Times New Roman"/>
              </a:rPr>
              <a:t>YOURSELF</a:t>
            </a:r>
            <a:r>
              <a:rPr lang="en-US" sz="3600" dirty="0">
                <a:solidFill>
                  <a:srgbClr val="FFFF00"/>
                </a:solidFill>
                <a:latin typeface="Times New Roman"/>
                <a:cs typeface="Times New Roman"/>
              </a:rPr>
              <a:t>!</a:t>
            </a:r>
          </a:p>
          <a:p>
            <a:pPr lvl="1">
              <a:buFont typeface="Wingdings" charset="2"/>
              <a:buChar char="ü"/>
            </a:pPr>
            <a:r>
              <a:rPr lang="en-US" sz="3600" i="1" dirty="0">
                <a:latin typeface="Times New Roman"/>
                <a:cs typeface="Times New Roman"/>
              </a:rPr>
              <a:t>I </a:t>
            </a:r>
            <a:r>
              <a:rPr lang="en-US" sz="3600" i="1" u="sng" dirty="0">
                <a:latin typeface="Times New Roman"/>
                <a:cs typeface="Times New Roman"/>
              </a:rPr>
              <a:t>WILL</a:t>
            </a:r>
            <a:r>
              <a:rPr lang="en-US" sz="3600" i="1" dirty="0">
                <a:latin typeface="Times New Roman"/>
                <a:cs typeface="Times New Roman"/>
              </a:rPr>
              <a:t> be here </a:t>
            </a:r>
            <a:r>
              <a:rPr lang="en-US" sz="3600" i="1" u="sng" dirty="0">
                <a:latin typeface="Times New Roman"/>
                <a:cs typeface="Times New Roman"/>
              </a:rPr>
              <a:t>EVERY</a:t>
            </a:r>
            <a:r>
              <a:rPr lang="en-US" sz="3600" i="1" dirty="0">
                <a:latin typeface="Times New Roman"/>
                <a:cs typeface="Times New Roman"/>
              </a:rPr>
              <a:t> step of the way to assist and guide </a:t>
            </a:r>
            <a:r>
              <a:rPr lang="en-US" sz="3600" i="1" dirty="0" smtClean="0">
                <a:latin typeface="Times New Roman"/>
                <a:cs typeface="Times New Roman"/>
              </a:rPr>
              <a:t>you in the ATL class. </a:t>
            </a:r>
            <a:endParaRPr lang="en-US" sz="3600" i="1" dirty="0">
              <a:latin typeface="Times New Roman"/>
              <a:cs typeface="Times New Roman"/>
            </a:endParaRPr>
          </a:p>
          <a:p>
            <a:pPr lvl="1">
              <a:buFont typeface="Wingdings" charset="2"/>
              <a:buChar char="ü"/>
            </a:pPr>
            <a:r>
              <a:rPr lang="en-US" sz="3600" i="1" dirty="0">
                <a:latin typeface="Times New Roman"/>
                <a:cs typeface="Times New Roman"/>
              </a:rPr>
              <a:t>Your RP Student Guide is your “Bible” during this process</a:t>
            </a:r>
          </a:p>
          <a:p>
            <a:pPr lvl="1">
              <a:buFont typeface="Wingdings" charset="2"/>
              <a:buChar char="ü"/>
            </a:pPr>
            <a:r>
              <a:rPr lang="en-US" sz="3600" i="1" dirty="0">
                <a:latin typeface="Times New Roman"/>
                <a:cs typeface="Times New Roman"/>
              </a:rPr>
              <a:t>I believe in you and your success.</a:t>
            </a:r>
            <a:r>
              <a:rPr lang="en-US" sz="3600" i="1" dirty="0" smtClean="0">
                <a:latin typeface="Times New Roman"/>
                <a:cs typeface="Times New Roman"/>
              </a:rPr>
              <a:t> </a:t>
            </a:r>
            <a:endParaRPr lang="en-US" sz="3600" i="1" dirty="0" smtClean="0">
              <a:latin typeface="Times New Roman"/>
              <a:cs typeface="Times New Roman"/>
              <a:sym typeface="Wingdings"/>
            </a:endParaRPr>
          </a:p>
          <a:p>
            <a:pPr marL="403225" lvl="1" indent="0" algn="ctr">
              <a:buNone/>
            </a:pPr>
            <a:r>
              <a:rPr lang="en-US" sz="3100" i="1" u="sng" dirty="0" smtClean="0">
                <a:solidFill>
                  <a:schemeClr val="accent4"/>
                </a:solidFill>
                <a:latin typeface="Times New Roman"/>
                <a:cs typeface="Times New Roman"/>
                <a:sym typeface="Wingdings"/>
              </a:rPr>
              <a:t>Journal Entry</a:t>
            </a:r>
            <a:r>
              <a:rPr lang="en-US" sz="3100" u="sng" dirty="0" smtClean="0">
                <a:solidFill>
                  <a:schemeClr val="accent4"/>
                </a:solidFill>
                <a:latin typeface="Times New Roman"/>
                <a:cs typeface="Times New Roman"/>
                <a:sym typeface="Wingdings"/>
              </a:rPr>
              <a:t>: </a:t>
            </a:r>
            <a:r>
              <a:rPr lang="en-US" sz="3100" i="1" dirty="0">
                <a:solidFill>
                  <a:schemeClr val="accent4"/>
                </a:solidFill>
                <a:latin typeface="Times New Roman"/>
                <a:cs typeface="Times New Roman"/>
                <a:sym typeface="Wingdings"/>
              </a:rPr>
              <a:t>Write your 1</a:t>
            </a:r>
            <a:r>
              <a:rPr lang="en-US" sz="3100" i="1" baseline="30000" dirty="0">
                <a:solidFill>
                  <a:schemeClr val="accent4"/>
                </a:solidFill>
                <a:latin typeface="Times New Roman"/>
                <a:cs typeface="Times New Roman"/>
                <a:sym typeface="Wingdings"/>
              </a:rPr>
              <a:t>st</a:t>
            </a:r>
            <a:r>
              <a:rPr lang="en-US" sz="3100" i="1" dirty="0">
                <a:solidFill>
                  <a:schemeClr val="accent4"/>
                </a:solidFill>
                <a:latin typeface="Times New Roman"/>
                <a:cs typeface="Times New Roman"/>
                <a:sym typeface="Wingdings"/>
              </a:rPr>
              <a:t> process journal entry. Reflect on the RP student guide, our discussions, the presentation, your confidence and/or worries, and anything else that comes to your mind. We will discuss, collaborate, and clarify</a:t>
            </a:r>
            <a:r>
              <a:rPr lang="en-US" sz="3100" i="1" dirty="0" smtClean="0">
                <a:solidFill>
                  <a:schemeClr val="accent4"/>
                </a:solidFill>
                <a:latin typeface="Times New Roman"/>
                <a:cs typeface="Times New Roman"/>
                <a:sym typeface="Wingdings"/>
              </a:rPr>
              <a:t>.   </a:t>
            </a:r>
          </a:p>
          <a:p>
            <a:pPr marL="403225" lvl="1" indent="0" algn="ctr">
              <a:buNone/>
            </a:pPr>
            <a:r>
              <a:rPr lang="en-US" sz="1514" i="1" dirty="0" smtClean="0">
                <a:solidFill>
                  <a:schemeClr val="accent4"/>
                </a:solidFill>
                <a:latin typeface="Times New Roman"/>
                <a:cs typeface="Times New Roman"/>
                <a:sym typeface="Wingdings"/>
              </a:rPr>
              <a:t>Place journal in your IBCC binder under Reflective Project tab.</a:t>
            </a:r>
            <a:endParaRPr lang="en-US" sz="1514" dirty="0" smtClean="0">
              <a:solidFill>
                <a:schemeClr val="accent4"/>
              </a:solidFill>
              <a:latin typeface="Times New Roman"/>
              <a:cs typeface="Times New Roman"/>
              <a:sym typeface="Wingdings"/>
            </a:endParaRPr>
          </a:p>
          <a:p>
            <a:endParaRPr lang="en-US" dirty="0"/>
          </a:p>
        </p:txBody>
      </p:sp>
      <p:pic>
        <p:nvPicPr>
          <p:cNvPr id="5" name="Picture 4" descr="WL002765.png"/>
          <p:cNvPicPr>
            <a:picLocks noChangeAspect="1"/>
          </p:cNvPicPr>
          <p:nvPr/>
        </p:nvPicPr>
        <p:blipFill>
          <a:blip r:embed="rId2" cstate="print">
            <a:alphaModFix amt="65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4676665"/>
            <a:ext cx="1214779" cy="1542171"/>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9145645"/>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t>
            </a:r>
            <a:br>
              <a:rPr lang="en-US" dirty="0" smtClean="0"/>
            </a:br>
            <a:r>
              <a:rPr lang="en-US" dirty="0" smtClean="0"/>
              <a:t>Reflective Project?</a:t>
            </a:r>
            <a:endParaRPr lang="en-US" dirty="0"/>
          </a:p>
        </p:txBody>
      </p:sp>
      <p:sp>
        <p:nvSpPr>
          <p:cNvPr id="3" name="Content Placeholder 2"/>
          <p:cNvSpPr>
            <a:spLocks noGrp="1"/>
          </p:cNvSpPr>
          <p:nvPr>
            <p:ph sz="half" idx="1"/>
          </p:nvPr>
        </p:nvSpPr>
        <p:spPr>
          <a:xfrm>
            <a:off x="779462" y="1892300"/>
            <a:ext cx="3657600" cy="4733341"/>
          </a:xfrm>
        </p:spPr>
        <p:txBody>
          <a:bodyPr>
            <a:noAutofit/>
          </a:bodyPr>
          <a:lstStyle/>
          <a:p>
            <a:r>
              <a:rPr lang="en-US" sz="2400" b="0" dirty="0">
                <a:solidFill>
                  <a:srgbClr val="000000"/>
                </a:solidFill>
                <a:latin typeface="Times New Roman"/>
                <a:cs typeface="Times New Roman"/>
              </a:rPr>
              <a:t>Through a </a:t>
            </a:r>
            <a:r>
              <a:rPr lang="en-US" sz="2400" dirty="0" smtClean="0">
                <a:solidFill>
                  <a:srgbClr val="000000"/>
                </a:solidFill>
                <a:latin typeface="Times New Roman"/>
                <a:cs typeface="Times New Roman"/>
              </a:rPr>
              <a:t>Reflective Project </a:t>
            </a:r>
            <a:r>
              <a:rPr lang="en-US" sz="2400" i="1" dirty="0" smtClean="0">
                <a:solidFill>
                  <a:srgbClr val="000000"/>
                </a:solidFill>
                <a:latin typeface="Times New Roman"/>
                <a:cs typeface="Times New Roman"/>
              </a:rPr>
              <a:t>YOU</a:t>
            </a:r>
            <a:r>
              <a:rPr lang="en-US" sz="2400" dirty="0" smtClean="0">
                <a:solidFill>
                  <a:srgbClr val="000000"/>
                </a:solidFill>
                <a:latin typeface="Times New Roman"/>
                <a:cs typeface="Times New Roman"/>
              </a:rPr>
              <a:t> </a:t>
            </a:r>
            <a:r>
              <a:rPr lang="en-US" sz="2400" b="0" dirty="0" smtClean="0">
                <a:solidFill>
                  <a:srgbClr val="000000"/>
                </a:solidFill>
                <a:latin typeface="Times New Roman"/>
                <a:cs typeface="Times New Roman"/>
              </a:rPr>
              <a:t>will </a:t>
            </a:r>
            <a:r>
              <a:rPr lang="en-US" sz="2400" b="0" dirty="0">
                <a:solidFill>
                  <a:srgbClr val="000000"/>
                </a:solidFill>
                <a:latin typeface="Times New Roman"/>
                <a:cs typeface="Times New Roman"/>
              </a:rPr>
              <a:t>identify, </a:t>
            </a:r>
            <a:r>
              <a:rPr lang="en-US" sz="2400" b="0" dirty="0" smtClean="0">
                <a:solidFill>
                  <a:srgbClr val="000000"/>
                </a:solidFill>
                <a:latin typeface="Times New Roman"/>
                <a:cs typeface="Times New Roman"/>
              </a:rPr>
              <a:t>analyze</a:t>
            </a:r>
            <a:r>
              <a:rPr lang="en-US" sz="2400" b="0" dirty="0">
                <a:solidFill>
                  <a:srgbClr val="000000"/>
                </a:solidFill>
                <a:latin typeface="Times New Roman"/>
                <a:cs typeface="Times New Roman"/>
              </a:rPr>
              <a:t>, critically discuss and evaluate an ethical </a:t>
            </a:r>
            <a:r>
              <a:rPr lang="en-US" sz="2400" b="0" dirty="0" smtClean="0">
                <a:solidFill>
                  <a:srgbClr val="000000"/>
                </a:solidFill>
                <a:latin typeface="Times New Roman"/>
                <a:cs typeface="Times New Roman"/>
              </a:rPr>
              <a:t>dilemma.</a:t>
            </a:r>
            <a:endParaRPr lang="en-US" sz="2400" b="0" dirty="0">
              <a:solidFill>
                <a:srgbClr val="000000"/>
              </a:solidFill>
              <a:latin typeface="Times New Roman"/>
              <a:cs typeface="Times New Roman"/>
            </a:endParaRPr>
          </a:p>
          <a:p>
            <a:r>
              <a:rPr lang="en-US" sz="2400" b="0" dirty="0" smtClean="0">
                <a:solidFill>
                  <a:srgbClr val="000000"/>
                </a:solidFill>
                <a:latin typeface="Times New Roman"/>
                <a:cs typeface="Times New Roman"/>
              </a:rPr>
              <a:t>The dilemma must be associated </a:t>
            </a:r>
            <a:r>
              <a:rPr lang="en-US" sz="2400" b="0" dirty="0">
                <a:solidFill>
                  <a:srgbClr val="000000"/>
                </a:solidFill>
                <a:latin typeface="Times New Roman"/>
                <a:cs typeface="Times New Roman"/>
              </a:rPr>
              <a:t>with a particular issue taken from </a:t>
            </a:r>
            <a:r>
              <a:rPr lang="en-US" sz="2400" b="0" dirty="0" smtClean="0">
                <a:solidFill>
                  <a:srgbClr val="000000"/>
                </a:solidFill>
                <a:latin typeface="Times New Roman"/>
                <a:cs typeface="Times New Roman"/>
              </a:rPr>
              <a:t>YOUR career</a:t>
            </a:r>
            <a:r>
              <a:rPr lang="en-US" sz="2400" b="0" dirty="0">
                <a:solidFill>
                  <a:srgbClr val="000000"/>
                </a:solidFill>
                <a:latin typeface="Times New Roman"/>
                <a:cs typeface="Times New Roman"/>
              </a:rPr>
              <a:t>-related </a:t>
            </a:r>
            <a:r>
              <a:rPr lang="en-US" sz="2400" b="0" dirty="0" smtClean="0">
                <a:solidFill>
                  <a:srgbClr val="000000"/>
                </a:solidFill>
                <a:latin typeface="Times New Roman"/>
                <a:cs typeface="Times New Roman"/>
              </a:rPr>
              <a:t>studies</a:t>
            </a:r>
            <a:r>
              <a:rPr lang="en-US" sz="2400" b="0" dirty="0">
                <a:solidFill>
                  <a:srgbClr val="000000"/>
                </a:solidFill>
                <a:latin typeface="Times New Roman"/>
                <a:cs typeface="Times New Roman"/>
              </a:rPr>
              <a:t> </a:t>
            </a:r>
            <a:r>
              <a:rPr lang="en-US" sz="2400" b="0" dirty="0" smtClean="0">
                <a:solidFill>
                  <a:srgbClr val="000000"/>
                </a:solidFill>
                <a:latin typeface="Times New Roman"/>
                <a:cs typeface="Times New Roman"/>
              </a:rPr>
              <a:t>(ATL)</a:t>
            </a:r>
            <a:endParaRPr lang="en-US" sz="2400" dirty="0">
              <a:solidFill>
                <a:srgbClr val="000000"/>
              </a:solidFill>
              <a:latin typeface="Times New Roman"/>
              <a:cs typeface="Times New Roman"/>
            </a:endParaRPr>
          </a:p>
        </p:txBody>
      </p:sp>
      <p:pic>
        <p:nvPicPr>
          <p:cNvPr id="5" name="Content Placeholder 4" descr="studentsprojetcspic.jpg"/>
          <p:cNvPicPr>
            <a:picLocks noGrp="1" noChangeAspect="1"/>
          </p:cNvPicPr>
          <p:nvPr>
            <p:ph sz="half" idx="2"/>
          </p:nvPr>
        </p:nvPicPr>
        <p:blipFill>
          <a:blip r:embed="rId2">
            <a:alphaModFix amt="23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9329" r="19329"/>
          <a:stretch>
            <a:fillRect/>
          </a:stretch>
        </p:blipFill>
        <p:spPr>
          <a:xfrm>
            <a:off x="3274801" y="1083740"/>
            <a:ext cx="6752766" cy="4952956"/>
          </a:xfrm>
          <a:scene3d>
            <a:camera prst="isometricOffAxis2Right"/>
            <a:lightRig rig="threePt" dir="t"/>
          </a:scene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93054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different formats of the RP</a:t>
            </a:r>
            <a:endParaRPr lang="en-US" dirty="0"/>
          </a:p>
        </p:txBody>
      </p:sp>
      <p:sp>
        <p:nvSpPr>
          <p:cNvPr id="4" name="Content Placeholder 3"/>
          <p:cNvSpPr>
            <a:spLocks noGrp="1"/>
          </p:cNvSpPr>
          <p:nvPr>
            <p:ph sz="half" idx="1"/>
          </p:nvPr>
        </p:nvSpPr>
        <p:spPr>
          <a:xfrm>
            <a:off x="312930" y="1892301"/>
            <a:ext cx="4124132" cy="4825364"/>
          </a:xfrm>
        </p:spPr>
        <p:txBody>
          <a:bodyPr>
            <a:normAutofit/>
          </a:bodyPr>
          <a:lstStyle/>
          <a:p>
            <a:r>
              <a:rPr lang="en-US" sz="2400" dirty="0">
                <a:solidFill>
                  <a:schemeClr val="bg1"/>
                </a:solidFill>
                <a:latin typeface="Times New Roman"/>
                <a:cs typeface="Times New Roman"/>
              </a:rPr>
              <a:t>Essay/dialogue/short play 3,000 words</a:t>
            </a:r>
          </a:p>
          <a:p>
            <a:r>
              <a:rPr lang="en-US" sz="2400" dirty="0">
                <a:solidFill>
                  <a:schemeClr val="bg1"/>
                </a:solidFill>
                <a:latin typeface="Times New Roman"/>
                <a:cs typeface="Times New Roman"/>
              </a:rPr>
              <a:t>Short film 10 minutes in length accompanied by a 750-word</a:t>
            </a:r>
          </a:p>
          <a:p>
            <a:r>
              <a:rPr lang="en-US" sz="2400" dirty="0">
                <a:solidFill>
                  <a:schemeClr val="bg1"/>
                </a:solidFill>
                <a:latin typeface="Times New Roman"/>
                <a:cs typeface="Times New Roman"/>
              </a:rPr>
              <a:t>written report/essay</a:t>
            </a:r>
          </a:p>
          <a:p>
            <a:r>
              <a:rPr lang="en-US" sz="2400" dirty="0">
                <a:solidFill>
                  <a:schemeClr val="bg1"/>
                </a:solidFill>
                <a:latin typeface="Times New Roman"/>
                <a:cs typeface="Times New Roman"/>
              </a:rPr>
              <a:t>Radio play/interview 10 minutes in length accompanied by a 1,500</a:t>
            </a:r>
            <a:r>
              <a:rPr lang="en-US" sz="2400" dirty="0" smtClean="0">
                <a:solidFill>
                  <a:schemeClr val="bg1"/>
                </a:solidFill>
                <a:latin typeface="Times New Roman"/>
                <a:cs typeface="Times New Roman"/>
              </a:rPr>
              <a:t>- word written essay </a:t>
            </a:r>
            <a:endParaRPr lang="en-US" sz="2400" dirty="0">
              <a:solidFill>
                <a:schemeClr val="bg1"/>
              </a:solidFill>
              <a:latin typeface="Times New Roman"/>
              <a:cs typeface="Times New Roman"/>
            </a:endParaRPr>
          </a:p>
          <a:p>
            <a:endParaRPr lang="en-US" dirty="0"/>
          </a:p>
        </p:txBody>
      </p:sp>
      <p:sp>
        <p:nvSpPr>
          <p:cNvPr id="5" name="Content Placeholder 4"/>
          <p:cNvSpPr>
            <a:spLocks noGrp="1"/>
          </p:cNvSpPr>
          <p:nvPr>
            <p:ph sz="half" idx="2"/>
          </p:nvPr>
        </p:nvSpPr>
        <p:spPr>
          <a:xfrm>
            <a:off x="4703762" y="1892301"/>
            <a:ext cx="4150317" cy="4696532"/>
          </a:xfrm>
        </p:spPr>
        <p:txBody>
          <a:bodyPr>
            <a:normAutofit/>
          </a:bodyPr>
          <a:lstStyle/>
          <a:p>
            <a:r>
              <a:rPr lang="en-US" sz="2400" dirty="0" smtClean="0">
                <a:solidFill>
                  <a:srgbClr val="000000"/>
                </a:solidFill>
                <a:latin typeface="Times New Roman"/>
                <a:cs typeface="Times New Roman"/>
              </a:rPr>
              <a:t>Web </a:t>
            </a:r>
            <a:r>
              <a:rPr lang="en-US" sz="2400" dirty="0">
                <a:solidFill>
                  <a:srgbClr val="000000"/>
                </a:solidFill>
                <a:latin typeface="Times New Roman"/>
                <a:cs typeface="Times New Roman"/>
              </a:rPr>
              <a:t>page 5 single images accompanied by 2,500 words </a:t>
            </a:r>
          </a:p>
          <a:p>
            <a:r>
              <a:rPr lang="en-US" sz="2400" dirty="0">
                <a:solidFill>
                  <a:srgbClr val="000000"/>
                </a:solidFill>
                <a:latin typeface="Times New Roman"/>
                <a:cs typeface="Times New Roman"/>
              </a:rPr>
              <a:t>Microsoft PowerPoint® presentation 10 single slides accompanied by a 1,500-word</a:t>
            </a:r>
          </a:p>
          <a:p>
            <a:r>
              <a:rPr lang="en-US" sz="2400" dirty="0">
                <a:solidFill>
                  <a:srgbClr val="000000"/>
                </a:solidFill>
                <a:latin typeface="Times New Roman"/>
                <a:cs typeface="Times New Roman"/>
              </a:rPr>
              <a:t>Storyboard/photographic presentation 15 single images accompanied by a 1,500-word</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4458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Ethical Dilemma</a:t>
            </a:r>
            <a:endParaRPr lang="en-US" dirty="0"/>
          </a:p>
        </p:txBody>
      </p:sp>
      <p:sp>
        <p:nvSpPr>
          <p:cNvPr id="3" name="Content Placeholder 2"/>
          <p:cNvSpPr>
            <a:spLocks noGrp="1"/>
          </p:cNvSpPr>
          <p:nvPr>
            <p:ph sz="half" idx="1"/>
          </p:nvPr>
        </p:nvSpPr>
        <p:spPr>
          <a:xfrm>
            <a:off x="147261" y="1892300"/>
            <a:ext cx="4289801" cy="4714937"/>
          </a:xfrm>
        </p:spPr>
        <p:txBody>
          <a:bodyPr>
            <a:normAutofit lnSpcReduction="10000"/>
          </a:bodyPr>
          <a:lstStyle/>
          <a:p>
            <a:r>
              <a:rPr lang="en-US" sz="2400" dirty="0" smtClean="0">
                <a:solidFill>
                  <a:srgbClr val="000000"/>
                </a:solidFill>
                <a:latin typeface="Times New Roman"/>
                <a:cs typeface="Times New Roman"/>
              </a:rPr>
              <a:t>What are </a:t>
            </a:r>
            <a:r>
              <a:rPr lang="en-US" sz="2400" i="1" dirty="0" smtClean="0">
                <a:solidFill>
                  <a:srgbClr val="000000"/>
                </a:solidFill>
                <a:latin typeface="Times New Roman"/>
                <a:cs typeface="Times New Roman"/>
              </a:rPr>
              <a:t>Ethics</a:t>
            </a:r>
            <a:r>
              <a:rPr lang="en-US" sz="2400" dirty="0" smtClean="0">
                <a:solidFill>
                  <a:srgbClr val="000000"/>
                </a:solidFill>
                <a:latin typeface="Times New Roman"/>
                <a:cs typeface="Times New Roman"/>
              </a:rPr>
              <a:t>? </a:t>
            </a:r>
          </a:p>
          <a:p>
            <a:pPr lvl="1"/>
            <a:r>
              <a:rPr lang="en-US" sz="2000" dirty="0" smtClean="0">
                <a:solidFill>
                  <a:srgbClr val="000000"/>
                </a:solidFill>
                <a:latin typeface="Times New Roman"/>
                <a:cs typeface="Times New Roman"/>
              </a:rPr>
              <a:t>Moral principles that govern a person’s or a group’s behavior.</a:t>
            </a:r>
          </a:p>
          <a:p>
            <a:pPr lvl="1"/>
            <a:r>
              <a:rPr lang="en-US" sz="2000" dirty="0" smtClean="0">
                <a:solidFill>
                  <a:srgbClr val="000000"/>
                </a:solidFill>
                <a:latin typeface="Times New Roman"/>
                <a:cs typeface="Times New Roman"/>
              </a:rPr>
              <a:t>The moral correctness of specified conduct. </a:t>
            </a:r>
          </a:p>
          <a:p>
            <a:pPr lvl="1"/>
            <a:r>
              <a:rPr lang="en-US" sz="2000" dirty="0" smtClean="0">
                <a:solidFill>
                  <a:srgbClr val="000000"/>
                </a:solidFill>
                <a:latin typeface="Times New Roman"/>
                <a:cs typeface="Times New Roman"/>
              </a:rPr>
              <a:t>The branch of knowledge that deals with moral principles.</a:t>
            </a:r>
          </a:p>
          <a:p>
            <a:pPr lvl="1"/>
            <a:r>
              <a:rPr lang="en-US" sz="2000" dirty="0" smtClean="0">
                <a:solidFill>
                  <a:srgbClr val="000000"/>
                </a:solidFill>
                <a:latin typeface="Times New Roman"/>
                <a:cs typeface="Times New Roman"/>
              </a:rPr>
              <a:t>Set of moral principles, especially ones relating to or affirming a specified group, field, or a form of conduct</a:t>
            </a:r>
            <a:r>
              <a:rPr lang="en-US" sz="2000" dirty="0" smtClean="0">
                <a:latin typeface="Times New Roman"/>
                <a:cs typeface="Times New Roman"/>
              </a:rPr>
              <a:t>.</a:t>
            </a:r>
            <a:endParaRPr lang="en-US" sz="2000" dirty="0">
              <a:latin typeface="Times New Roman"/>
              <a:cs typeface="Times New Roman"/>
            </a:endParaRPr>
          </a:p>
        </p:txBody>
      </p:sp>
      <p:sp>
        <p:nvSpPr>
          <p:cNvPr id="4" name="Content Placeholder 3"/>
          <p:cNvSpPr>
            <a:spLocks noGrp="1"/>
          </p:cNvSpPr>
          <p:nvPr>
            <p:ph sz="half" idx="2"/>
          </p:nvPr>
        </p:nvSpPr>
        <p:spPr>
          <a:xfrm>
            <a:off x="4703763" y="1892301"/>
            <a:ext cx="4279170" cy="4714936"/>
          </a:xfrm>
        </p:spPr>
        <p:txBody>
          <a:bodyPr>
            <a:normAutofit lnSpcReduction="10000"/>
          </a:bodyPr>
          <a:lstStyle/>
          <a:p>
            <a:r>
              <a:rPr lang="en-US" sz="2400" dirty="0" smtClean="0">
                <a:solidFill>
                  <a:srgbClr val="000000"/>
                </a:solidFill>
                <a:latin typeface="Times New Roman"/>
                <a:cs typeface="Times New Roman"/>
              </a:rPr>
              <a:t>What is an </a:t>
            </a:r>
            <a:r>
              <a:rPr lang="en-US" sz="2400" i="1" dirty="0" smtClean="0">
                <a:solidFill>
                  <a:srgbClr val="000000"/>
                </a:solidFill>
                <a:latin typeface="Times New Roman"/>
                <a:cs typeface="Times New Roman"/>
              </a:rPr>
              <a:t>Ethical Dilemma</a:t>
            </a:r>
            <a:r>
              <a:rPr lang="en-US" sz="2400" dirty="0" smtClean="0">
                <a:solidFill>
                  <a:srgbClr val="000000"/>
                </a:solidFill>
                <a:latin typeface="Times New Roman"/>
                <a:cs typeface="Times New Roman"/>
              </a:rPr>
              <a:t>?</a:t>
            </a:r>
          </a:p>
          <a:p>
            <a:pPr lvl="1"/>
            <a:r>
              <a:rPr lang="en-US" sz="2000" dirty="0" smtClean="0">
                <a:solidFill>
                  <a:srgbClr val="000000"/>
                </a:solidFill>
                <a:latin typeface="Times New Roman"/>
                <a:cs typeface="Times New Roman"/>
              </a:rPr>
              <a:t>A situation in which there is a choice to be made between two options, neither of which resolves the situation in an ethically acceptable fashion. </a:t>
            </a:r>
          </a:p>
          <a:p>
            <a:pPr lvl="1"/>
            <a:r>
              <a:rPr lang="en-US" sz="2000" dirty="0" smtClean="0">
                <a:solidFill>
                  <a:srgbClr val="000000"/>
                </a:solidFill>
                <a:latin typeface="Times New Roman"/>
                <a:cs typeface="Times New Roman"/>
              </a:rPr>
              <a:t>Societal and personal ethical guidelines can provide no satisfactory outcome for the chooser.</a:t>
            </a:r>
          </a:p>
          <a:p>
            <a:pPr lvl="1"/>
            <a:r>
              <a:rPr lang="en-US" sz="2000" dirty="0" smtClean="0">
                <a:solidFill>
                  <a:srgbClr val="000000"/>
                </a:solidFill>
                <a:latin typeface="Times New Roman"/>
                <a:cs typeface="Times New Roman"/>
              </a:rPr>
              <a:t>A dilemma assumes that the chooser will abide by societal norms in order to make the choice ethically impossible. </a:t>
            </a:r>
          </a:p>
          <a:p>
            <a:pPr lvl="1"/>
            <a:endParaRPr lang="en-US" dirty="0" smtClean="0"/>
          </a:p>
          <a:p>
            <a:pPr lvl="1"/>
            <a:endParaRPr lang="en-US" dirty="0" smtClean="0"/>
          </a:p>
          <a:p>
            <a:pPr lvl="1"/>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7956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an </a:t>
            </a:r>
            <a:r>
              <a:rPr lang="en-US" i="1" dirty="0" smtClean="0"/>
              <a:t>ethical dilemma …</a:t>
            </a:r>
            <a:endParaRPr lang="en-US" dirty="0"/>
          </a:p>
        </p:txBody>
      </p:sp>
      <p:sp>
        <p:nvSpPr>
          <p:cNvPr id="3" name="Content Placeholder 2"/>
          <p:cNvSpPr>
            <a:spLocks noGrp="1"/>
          </p:cNvSpPr>
          <p:nvPr>
            <p:ph idx="1"/>
          </p:nvPr>
        </p:nvSpPr>
        <p:spPr>
          <a:xfrm>
            <a:off x="202484" y="1761565"/>
            <a:ext cx="8798857" cy="4956100"/>
          </a:xfrm>
        </p:spPr>
        <p:txBody>
          <a:bodyPr>
            <a:normAutofit/>
          </a:bodyPr>
          <a:lstStyle/>
          <a:p>
            <a:pPr marL="0" indent="0">
              <a:buNone/>
            </a:pPr>
            <a:r>
              <a:rPr lang="en-US" i="1" dirty="0">
                <a:solidFill>
                  <a:srgbClr val="000000"/>
                </a:solidFill>
              </a:rPr>
              <a:t>Teacher </a:t>
            </a:r>
          </a:p>
          <a:p>
            <a:pPr marL="0" indent="0">
              <a:buNone/>
            </a:pPr>
            <a:r>
              <a:rPr lang="en-US" dirty="0" smtClean="0">
                <a:solidFill>
                  <a:srgbClr val="000000"/>
                </a:solidFill>
                <a:latin typeface="Times New Roman"/>
                <a:cs typeface="Times New Roman"/>
              </a:rPr>
              <a:t>You </a:t>
            </a:r>
            <a:r>
              <a:rPr lang="en-US" dirty="0">
                <a:solidFill>
                  <a:srgbClr val="000000"/>
                </a:solidFill>
                <a:latin typeface="Times New Roman"/>
                <a:cs typeface="Times New Roman"/>
              </a:rPr>
              <a:t>have a student who is from a single parent family. The student must work to </a:t>
            </a:r>
            <a:r>
              <a:rPr lang="en-US" dirty="0" smtClean="0">
                <a:solidFill>
                  <a:srgbClr val="000000"/>
                </a:solidFill>
                <a:latin typeface="Times New Roman"/>
                <a:cs typeface="Times New Roman"/>
              </a:rPr>
              <a:t>attend </a:t>
            </a:r>
            <a:r>
              <a:rPr lang="en-US" dirty="0">
                <a:solidFill>
                  <a:srgbClr val="000000"/>
                </a:solidFill>
                <a:latin typeface="Times New Roman"/>
                <a:cs typeface="Times New Roman"/>
              </a:rPr>
              <a:t>college. However, the job is interfering with the student’s performance and </a:t>
            </a:r>
            <a:r>
              <a:rPr lang="en-US" dirty="0" smtClean="0">
                <a:solidFill>
                  <a:srgbClr val="000000"/>
                </a:solidFill>
                <a:latin typeface="Times New Roman"/>
                <a:cs typeface="Times New Roman"/>
              </a:rPr>
              <a:t>several </a:t>
            </a:r>
            <a:r>
              <a:rPr lang="en-US" dirty="0">
                <a:solidFill>
                  <a:srgbClr val="000000"/>
                </a:solidFill>
                <a:latin typeface="Times New Roman"/>
                <a:cs typeface="Times New Roman"/>
              </a:rPr>
              <a:t>assignments have not been turned in. You have determined that a “D” is all </a:t>
            </a:r>
            <a:r>
              <a:rPr lang="en-US" dirty="0" smtClean="0">
                <a:solidFill>
                  <a:srgbClr val="000000"/>
                </a:solidFill>
                <a:latin typeface="Times New Roman"/>
                <a:cs typeface="Times New Roman"/>
              </a:rPr>
              <a:t>the </a:t>
            </a:r>
            <a:r>
              <a:rPr lang="en-US" dirty="0">
                <a:solidFill>
                  <a:srgbClr val="000000"/>
                </a:solidFill>
                <a:latin typeface="Times New Roman"/>
                <a:cs typeface="Times New Roman"/>
              </a:rPr>
              <a:t>student can make when a counselor informs you that the student need a “C” to </a:t>
            </a:r>
            <a:r>
              <a:rPr lang="en-US" dirty="0" smtClean="0">
                <a:solidFill>
                  <a:srgbClr val="000000"/>
                </a:solidFill>
                <a:latin typeface="Times New Roman"/>
                <a:cs typeface="Times New Roman"/>
              </a:rPr>
              <a:t>qualify </a:t>
            </a:r>
            <a:r>
              <a:rPr lang="en-US" dirty="0">
                <a:solidFill>
                  <a:srgbClr val="000000"/>
                </a:solidFill>
                <a:latin typeface="Times New Roman"/>
                <a:cs typeface="Times New Roman"/>
              </a:rPr>
              <a:t>for an academic scholarship.’ </a:t>
            </a:r>
            <a:endParaRPr lang="en-US" dirty="0" smtClean="0">
              <a:solidFill>
                <a:srgbClr val="000000"/>
              </a:solidFill>
              <a:latin typeface="Times New Roman"/>
              <a:cs typeface="Times New Roman"/>
            </a:endParaRPr>
          </a:p>
          <a:p>
            <a:pPr marL="0" indent="0">
              <a:buNone/>
            </a:pPr>
            <a:r>
              <a:rPr lang="en-US" dirty="0" smtClean="0">
                <a:solidFill>
                  <a:srgbClr val="000000"/>
                </a:solidFill>
                <a:latin typeface="Times New Roman"/>
                <a:cs typeface="Times New Roman"/>
              </a:rPr>
              <a:t>What </a:t>
            </a:r>
            <a:r>
              <a:rPr lang="en-US" dirty="0">
                <a:solidFill>
                  <a:srgbClr val="000000"/>
                </a:solidFill>
                <a:latin typeface="Times New Roman"/>
                <a:cs typeface="Times New Roman"/>
              </a:rPr>
              <a:t>do you do? </a:t>
            </a:r>
            <a:endParaRPr lang="en-US" dirty="0" smtClean="0">
              <a:solidFill>
                <a:srgbClr val="000000"/>
              </a:solidFill>
              <a:latin typeface="Times New Roman"/>
              <a:cs typeface="Times New Roman"/>
            </a:endParaRPr>
          </a:p>
          <a:p>
            <a:pPr marL="0" indent="0">
              <a:buNone/>
            </a:pPr>
            <a:r>
              <a:rPr lang="en-US" u="sng" dirty="0" smtClean="0">
                <a:solidFill>
                  <a:schemeClr val="accent4"/>
                </a:solidFill>
                <a:latin typeface="Times New Roman"/>
                <a:cs typeface="Times New Roman"/>
              </a:rPr>
              <a:t>DO NOW</a:t>
            </a:r>
            <a:r>
              <a:rPr lang="en-US" dirty="0" smtClean="0">
                <a:solidFill>
                  <a:schemeClr val="accent4"/>
                </a:solidFill>
                <a:latin typeface="Times New Roman"/>
                <a:cs typeface="Times New Roman"/>
              </a:rPr>
              <a:t>: </a:t>
            </a:r>
            <a:r>
              <a:rPr lang="en-US" i="1" dirty="0" smtClean="0">
                <a:solidFill>
                  <a:schemeClr val="accent4"/>
                </a:solidFill>
                <a:latin typeface="Times New Roman"/>
                <a:cs typeface="Times New Roman"/>
              </a:rPr>
              <a:t>Draft a 1 paragraph answer for the question. Use </a:t>
            </a:r>
            <a:r>
              <a:rPr lang="en-US" i="1" dirty="0" smtClean="0">
                <a:solidFill>
                  <a:schemeClr val="accent4"/>
                </a:solidFill>
                <a:latin typeface="Times New Roman"/>
                <a:cs typeface="Times New Roman"/>
                <a:hlinkClick r:id="rId2"/>
              </a:rPr>
              <a:t>MELCON format</a:t>
            </a:r>
            <a:r>
              <a:rPr lang="en-US" i="1" dirty="0" smtClean="0">
                <a:solidFill>
                  <a:schemeClr val="accent4"/>
                </a:solidFill>
                <a:latin typeface="Times New Roman"/>
                <a:cs typeface="Times New Roman"/>
              </a:rPr>
              <a:t>. Be ready to share and discuss. (20 min)</a:t>
            </a:r>
            <a:endParaRPr lang="en-US" dirty="0">
              <a:solidFill>
                <a:schemeClr val="accent4"/>
              </a:solidFill>
              <a:latin typeface="Times New Roman"/>
              <a:cs typeface="Times New Roman"/>
            </a:endParaRPr>
          </a:p>
          <a:p>
            <a:pPr marL="0"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5277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Picking an </a:t>
            </a:r>
            <a:r>
              <a:rPr lang="en-US" i="1" dirty="0" smtClean="0"/>
              <a:t>Ethical Dilemma</a:t>
            </a:r>
            <a:endParaRPr lang="en-US" dirty="0"/>
          </a:p>
        </p:txBody>
      </p:sp>
      <p:sp>
        <p:nvSpPr>
          <p:cNvPr id="5" name="Content Placeholder 4"/>
          <p:cNvSpPr>
            <a:spLocks noGrp="1"/>
          </p:cNvSpPr>
          <p:nvPr>
            <p:ph idx="1"/>
          </p:nvPr>
        </p:nvSpPr>
        <p:spPr>
          <a:xfrm>
            <a:off x="294522" y="1761565"/>
            <a:ext cx="8577965" cy="4845673"/>
          </a:xfrm>
        </p:spPr>
        <p:txBody>
          <a:bodyPr>
            <a:normAutofit/>
          </a:bodyPr>
          <a:lstStyle/>
          <a:p>
            <a:pPr marL="457200" indent="-457200">
              <a:buFont typeface="+mj-ea"/>
              <a:buAutoNum type="circleNumDbPlain"/>
            </a:pPr>
            <a:r>
              <a:rPr lang="en-US" dirty="0" smtClean="0">
                <a:solidFill>
                  <a:srgbClr val="000000"/>
                </a:solidFill>
                <a:latin typeface="Times New Roman"/>
                <a:cs typeface="Times New Roman"/>
              </a:rPr>
              <a:t> Make sure the </a:t>
            </a:r>
            <a:r>
              <a:rPr lang="en-US" i="1" dirty="0" smtClean="0">
                <a:solidFill>
                  <a:srgbClr val="000000"/>
                </a:solidFill>
                <a:latin typeface="Times New Roman"/>
                <a:cs typeface="Times New Roman"/>
              </a:rPr>
              <a:t>Ethical dilemma </a:t>
            </a:r>
            <a:r>
              <a:rPr lang="en-US" dirty="0" smtClean="0">
                <a:solidFill>
                  <a:srgbClr val="000000"/>
                </a:solidFill>
                <a:latin typeface="Times New Roman"/>
                <a:cs typeface="Times New Roman"/>
              </a:rPr>
              <a:t>is related to </a:t>
            </a:r>
            <a:r>
              <a:rPr lang="en-US" i="1" dirty="0" smtClean="0">
                <a:solidFill>
                  <a:srgbClr val="000000"/>
                </a:solidFill>
                <a:latin typeface="Times New Roman"/>
                <a:cs typeface="Times New Roman"/>
              </a:rPr>
              <a:t>YOU</a:t>
            </a:r>
            <a:r>
              <a:rPr lang="en-US" dirty="0" smtClean="0">
                <a:solidFill>
                  <a:srgbClr val="000000"/>
                </a:solidFill>
                <a:latin typeface="Times New Roman"/>
                <a:cs typeface="Times New Roman"/>
              </a:rPr>
              <a:t>, your community, career, and personal goals and interests.</a:t>
            </a:r>
          </a:p>
          <a:p>
            <a:pPr marL="457200" indent="-457200">
              <a:buFont typeface="+mj-ea"/>
              <a:buAutoNum type="circleNumDbPlain"/>
            </a:pPr>
            <a:r>
              <a:rPr lang="en-US" dirty="0">
                <a:solidFill>
                  <a:srgbClr val="000000"/>
                </a:solidFill>
                <a:latin typeface="Times New Roman"/>
                <a:cs typeface="Times New Roman"/>
              </a:rPr>
              <a:t> I</a:t>
            </a:r>
            <a:r>
              <a:rPr lang="en-US" dirty="0" smtClean="0">
                <a:solidFill>
                  <a:srgbClr val="000000"/>
                </a:solidFill>
                <a:latin typeface="Times New Roman"/>
                <a:cs typeface="Times New Roman"/>
              </a:rPr>
              <a:t>dentify </a:t>
            </a:r>
            <a:r>
              <a:rPr lang="en-US" dirty="0">
                <a:solidFill>
                  <a:srgbClr val="000000"/>
                </a:solidFill>
                <a:latin typeface="Times New Roman"/>
                <a:cs typeface="Times New Roman"/>
              </a:rPr>
              <a:t>an </a:t>
            </a:r>
            <a:r>
              <a:rPr lang="en-US" dirty="0" smtClean="0">
                <a:solidFill>
                  <a:srgbClr val="000000"/>
                </a:solidFill>
                <a:latin typeface="Times New Roman"/>
                <a:cs typeface="Times New Roman"/>
              </a:rPr>
              <a:t>issue.</a:t>
            </a:r>
            <a:endParaRPr lang="en-US" dirty="0">
              <a:solidFill>
                <a:srgbClr val="000000"/>
              </a:solidFill>
              <a:latin typeface="Times New Roman"/>
              <a:cs typeface="Times New Roman"/>
            </a:endParaRPr>
          </a:p>
          <a:p>
            <a:pPr marL="457200" indent="-457200">
              <a:buFont typeface="+mj-ea"/>
              <a:buAutoNum type="circleNumDbPlain"/>
            </a:pPr>
            <a:r>
              <a:rPr lang="en-US" dirty="0">
                <a:solidFill>
                  <a:srgbClr val="000000"/>
                </a:solidFill>
                <a:latin typeface="Times New Roman"/>
                <a:cs typeface="Times New Roman"/>
              </a:rPr>
              <a:t>S</a:t>
            </a:r>
            <a:r>
              <a:rPr lang="en-US" dirty="0" smtClean="0">
                <a:solidFill>
                  <a:srgbClr val="000000"/>
                </a:solidFill>
                <a:latin typeface="Times New Roman"/>
                <a:cs typeface="Times New Roman"/>
              </a:rPr>
              <a:t>how </a:t>
            </a:r>
            <a:r>
              <a:rPr lang="en-US" dirty="0">
                <a:solidFill>
                  <a:srgbClr val="000000"/>
                </a:solidFill>
                <a:latin typeface="Times New Roman"/>
                <a:cs typeface="Times New Roman"/>
              </a:rPr>
              <a:t>an awareness of an ethical dilemma regarding the </a:t>
            </a:r>
            <a:r>
              <a:rPr lang="en-US" dirty="0" smtClean="0">
                <a:solidFill>
                  <a:srgbClr val="000000"/>
                </a:solidFill>
                <a:latin typeface="Times New Roman"/>
                <a:cs typeface="Times New Roman"/>
              </a:rPr>
              <a:t>issue.</a:t>
            </a:r>
            <a:endParaRPr lang="en-US" dirty="0">
              <a:solidFill>
                <a:srgbClr val="000000"/>
              </a:solidFill>
              <a:latin typeface="Times New Roman"/>
              <a:cs typeface="Times New Roman"/>
            </a:endParaRPr>
          </a:p>
          <a:p>
            <a:pPr marL="457200" indent="-457200">
              <a:buFont typeface="+mj-ea"/>
              <a:buAutoNum type="circleNumDbPlain"/>
            </a:pPr>
            <a:r>
              <a:rPr lang="en-US" dirty="0" smtClean="0">
                <a:solidFill>
                  <a:srgbClr val="000000"/>
                </a:solidFill>
                <a:latin typeface="Times New Roman"/>
                <a:cs typeface="Times New Roman"/>
              </a:rPr>
              <a:t> </a:t>
            </a:r>
            <a:r>
              <a:rPr lang="en-US" dirty="0">
                <a:solidFill>
                  <a:srgbClr val="000000"/>
                </a:solidFill>
                <a:latin typeface="Times New Roman"/>
                <a:cs typeface="Times New Roman"/>
              </a:rPr>
              <a:t>E</a:t>
            </a:r>
            <a:r>
              <a:rPr lang="en-US" dirty="0" smtClean="0">
                <a:solidFill>
                  <a:srgbClr val="000000"/>
                </a:solidFill>
                <a:latin typeface="Times New Roman"/>
                <a:cs typeface="Times New Roman"/>
              </a:rPr>
              <a:t>ngage </a:t>
            </a:r>
            <a:r>
              <a:rPr lang="en-US" dirty="0">
                <a:solidFill>
                  <a:srgbClr val="000000"/>
                </a:solidFill>
                <a:latin typeface="Times New Roman"/>
                <a:cs typeface="Times New Roman"/>
              </a:rPr>
              <a:t>in critical discussion of the ethical dimension of the issue, which necessarily means </a:t>
            </a:r>
            <a:r>
              <a:rPr lang="en-US" dirty="0" smtClean="0">
                <a:solidFill>
                  <a:srgbClr val="000000"/>
                </a:solidFill>
                <a:latin typeface="Times New Roman"/>
                <a:cs typeface="Times New Roman"/>
              </a:rPr>
              <a:t>examining differing viewpoints.</a:t>
            </a:r>
          </a:p>
          <a:p>
            <a:pPr marL="457200" indent="-457200">
              <a:buFont typeface="+mj-ea"/>
              <a:buAutoNum type="circleNumDbPlain"/>
            </a:pPr>
            <a:r>
              <a:rPr lang="en-US" dirty="0" smtClean="0">
                <a:solidFill>
                  <a:srgbClr val="000000"/>
                </a:solidFill>
                <a:latin typeface="Times New Roman"/>
                <a:cs typeface="Times New Roman"/>
              </a:rPr>
              <a:t> </a:t>
            </a:r>
            <a:r>
              <a:rPr lang="en-US" dirty="0">
                <a:solidFill>
                  <a:srgbClr val="000000"/>
                </a:solidFill>
                <a:latin typeface="Times New Roman"/>
                <a:cs typeface="Times New Roman"/>
              </a:rPr>
              <a:t>D</a:t>
            </a:r>
            <a:r>
              <a:rPr lang="en-US" dirty="0" smtClean="0">
                <a:solidFill>
                  <a:srgbClr val="000000"/>
                </a:solidFill>
                <a:latin typeface="Times New Roman"/>
                <a:cs typeface="Times New Roman"/>
              </a:rPr>
              <a:t>evelop </a:t>
            </a:r>
            <a:r>
              <a:rPr lang="en-US" dirty="0">
                <a:solidFill>
                  <a:srgbClr val="000000"/>
                </a:solidFill>
                <a:latin typeface="Times New Roman"/>
                <a:cs typeface="Times New Roman"/>
              </a:rPr>
              <a:t>a personal and relevant evaluation of the ethical dilemma of the issue.</a:t>
            </a:r>
            <a:endParaRPr lang="en-US" dirty="0" smtClean="0">
              <a:solidFill>
                <a:srgbClr val="000000"/>
              </a:solidFill>
              <a:latin typeface="Times New Roman"/>
              <a:cs typeface="Times New Roman"/>
            </a:endParaRP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2619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8854" y="162727"/>
            <a:ext cx="9015145" cy="886333"/>
          </a:xfrm>
        </p:spPr>
        <p:txBody>
          <a:bodyPr>
            <a:normAutofit/>
          </a:bodyPr>
          <a:lstStyle/>
          <a:p>
            <a:r>
              <a:rPr lang="en-US" sz="4000" dirty="0" smtClean="0"/>
              <a:t>What </a:t>
            </a:r>
            <a:r>
              <a:rPr lang="en-US" sz="4000" i="1" dirty="0" smtClean="0"/>
              <a:t>YOU</a:t>
            </a:r>
            <a:r>
              <a:rPr lang="en-US" sz="4000" dirty="0" smtClean="0"/>
              <a:t> need to include in your RP </a:t>
            </a:r>
            <a:endParaRPr lang="en-US" sz="4000" dirty="0"/>
          </a:p>
        </p:txBody>
      </p:sp>
      <p:pic>
        <p:nvPicPr>
          <p:cNvPr id="5" name="Picture Placeholder 4" descr="can-stock-photo_csp11569127.jpg"/>
          <p:cNvPicPr>
            <a:picLocks noGrp="1" noChangeAspect="1"/>
          </p:cNvPicPr>
          <p:nvPr>
            <p:ph type="pic"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778" r="1778"/>
          <a:stretch>
            <a:fillRect/>
          </a:stretch>
        </p:blipFill>
        <p:spPr>
          <a:xfrm>
            <a:off x="4668597" y="1380343"/>
            <a:ext cx="4167075" cy="4932422"/>
          </a:xfrm>
          <a:scene3d>
            <a:camera prst="perspectiveContrastingLeftFacing"/>
            <a:lightRig rig="threePt" dir="t"/>
          </a:scene3d>
          <a:sp3d>
            <a:bevelT prst="relaxedInset"/>
          </a:sp3d>
        </p:spPr>
      </p:pic>
      <p:sp>
        <p:nvSpPr>
          <p:cNvPr id="4" name="Text Placeholder 3"/>
          <p:cNvSpPr>
            <a:spLocks noGrp="1"/>
          </p:cNvSpPr>
          <p:nvPr>
            <p:ph type="body" sz="half" idx="2"/>
          </p:nvPr>
        </p:nvSpPr>
        <p:spPr>
          <a:xfrm>
            <a:off x="128853" y="1380342"/>
            <a:ext cx="4546689" cy="5245300"/>
          </a:xfrm>
        </p:spPr>
        <p:txBody>
          <a:bodyPr>
            <a:noAutofit/>
          </a:bodyPr>
          <a:lstStyle/>
          <a:p>
            <a:pPr marL="457200" indent="-457200" algn="l">
              <a:buFont typeface="+mj-ea"/>
              <a:buAutoNum type="circleNumDbPlain"/>
            </a:pPr>
            <a:r>
              <a:rPr lang="en-US" sz="2800" u="sng" dirty="0" smtClean="0">
                <a:solidFill>
                  <a:srgbClr val="000000"/>
                </a:solidFill>
                <a:latin typeface="Times New Roman"/>
                <a:cs typeface="Times New Roman"/>
              </a:rPr>
              <a:t>The </a:t>
            </a:r>
            <a:r>
              <a:rPr lang="en-US" sz="2800" u="sng" dirty="0">
                <a:solidFill>
                  <a:srgbClr val="000000"/>
                </a:solidFill>
                <a:latin typeface="Times New Roman"/>
                <a:cs typeface="Times New Roman"/>
              </a:rPr>
              <a:t>issue: </a:t>
            </a:r>
            <a:r>
              <a:rPr lang="en-US" sz="2400" b="0" dirty="0" smtClean="0">
                <a:solidFill>
                  <a:srgbClr val="000000"/>
                </a:solidFill>
                <a:latin typeface="Times New Roman"/>
                <a:cs typeface="Times New Roman"/>
              </a:rPr>
              <a:t> You need </a:t>
            </a:r>
            <a:r>
              <a:rPr lang="en-US" sz="2400" b="0" dirty="0">
                <a:solidFill>
                  <a:srgbClr val="000000"/>
                </a:solidFill>
                <a:latin typeface="Times New Roman"/>
                <a:cs typeface="Times New Roman"/>
              </a:rPr>
              <a:t>to be able to explain the issue and place it in context. It is important </a:t>
            </a:r>
            <a:r>
              <a:rPr lang="en-US" sz="2400" b="0" dirty="0" smtClean="0">
                <a:solidFill>
                  <a:srgbClr val="000000"/>
                </a:solidFill>
                <a:latin typeface="Times New Roman"/>
                <a:cs typeface="Times New Roman"/>
              </a:rPr>
              <a:t>to realize </a:t>
            </a:r>
            <a:r>
              <a:rPr lang="en-US" sz="2400" b="0" dirty="0">
                <a:solidFill>
                  <a:srgbClr val="000000"/>
                </a:solidFill>
                <a:latin typeface="Times New Roman"/>
                <a:cs typeface="Times New Roman"/>
              </a:rPr>
              <a:t>that the issue itself is not the primary focus of the reflective project.</a:t>
            </a:r>
          </a:p>
          <a:p>
            <a:pPr marL="457200" indent="-457200" algn="l">
              <a:buFont typeface="+mj-ea"/>
              <a:buAutoNum type="circleNumDbPlain"/>
            </a:pPr>
            <a:r>
              <a:rPr lang="en-US" sz="2800" u="sng" dirty="0" smtClean="0">
                <a:solidFill>
                  <a:srgbClr val="000000"/>
                </a:solidFill>
                <a:latin typeface="Times New Roman"/>
                <a:cs typeface="Times New Roman"/>
              </a:rPr>
              <a:t>The </a:t>
            </a:r>
            <a:r>
              <a:rPr lang="en-US" sz="2800" u="sng" dirty="0">
                <a:solidFill>
                  <a:srgbClr val="000000"/>
                </a:solidFill>
                <a:latin typeface="Times New Roman"/>
                <a:cs typeface="Times New Roman"/>
              </a:rPr>
              <a:t>ethical dimension: </a:t>
            </a:r>
            <a:r>
              <a:rPr lang="en-US" sz="2400" b="0" dirty="0" smtClean="0">
                <a:solidFill>
                  <a:srgbClr val="000000"/>
                </a:solidFill>
                <a:latin typeface="Times New Roman"/>
                <a:cs typeface="Times New Roman"/>
              </a:rPr>
              <a:t>You need to </a:t>
            </a:r>
            <a:r>
              <a:rPr lang="en-US" sz="2400" b="0" dirty="0">
                <a:solidFill>
                  <a:srgbClr val="000000"/>
                </a:solidFill>
                <a:latin typeface="Times New Roman"/>
                <a:cs typeface="Times New Roman"/>
              </a:rPr>
              <a:t>be able to examine the ethical dimension associated </a:t>
            </a:r>
            <a:r>
              <a:rPr lang="en-US" sz="2400" b="0" dirty="0" smtClean="0">
                <a:solidFill>
                  <a:srgbClr val="000000"/>
                </a:solidFill>
                <a:latin typeface="Times New Roman"/>
                <a:cs typeface="Times New Roman"/>
              </a:rPr>
              <a:t>with the </a:t>
            </a:r>
            <a:r>
              <a:rPr lang="en-US" sz="2400" b="0" dirty="0">
                <a:solidFill>
                  <a:srgbClr val="000000"/>
                </a:solidFill>
                <a:latin typeface="Times New Roman"/>
                <a:cs typeface="Times New Roman"/>
              </a:rPr>
              <a:t>issue.</a:t>
            </a:r>
            <a:endParaRPr lang="en-US" sz="2400" dirty="0">
              <a:solidFill>
                <a:srgbClr val="000000"/>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4753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8854" y="162727"/>
            <a:ext cx="9015145" cy="886333"/>
          </a:xfrm>
        </p:spPr>
        <p:txBody>
          <a:bodyPr>
            <a:normAutofit/>
          </a:bodyPr>
          <a:lstStyle/>
          <a:p>
            <a:r>
              <a:rPr lang="en-US" sz="4000" dirty="0" smtClean="0"/>
              <a:t>What </a:t>
            </a:r>
            <a:r>
              <a:rPr lang="en-US" sz="4000" i="1" dirty="0" smtClean="0"/>
              <a:t>YOU</a:t>
            </a:r>
            <a:r>
              <a:rPr lang="en-US" sz="4000" dirty="0" smtClean="0"/>
              <a:t> need to include in your RP </a:t>
            </a:r>
            <a:endParaRPr lang="en-US" sz="4000" dirty="0"/>
          </a:p>
        </p:txBody>
      </p:sp>
      <p:sp>
        <p:nvSpPr>
          <p:cNvPr id="4" name="Text Placeholder 3"/>
          <p:cNvSpPr>
            <a:spLocks noGrp="1"/>
          </p:cNvSpPr>
          <p:nvPr>
            <p:ph type="body" sz="half" idx="2"/>
          </p:nvPr>
        </p:nvSpPr>
        <p:spPr>
          <a:xfrm>
            <a:off x="128853" y="1380342"/>
            <a:ext cx="5448665" cy="5245300"/>
          </a:xfrm>
        </p:spPr>
        <p:txBody>
          <a:bodyPr>
            <a:noAutofit/>
          </a:bodyPr>
          <a:lstStyle/>
          <a:p>
            <a:pPr algn="l"/>
            <a:r>
              <a:rPr lang="en-US" sz="2400" u="sng" dirty="0" smtClean="0">
                <a:solidFill>
                  <a:srgbClr val="000000"/>
                </a:solidFill>
                <a:latin typeface="Times New Roman"/>
                <a:cs typeface="Times New Roman"/>
              </a:rPr>
              <a:t>3. The </a:t>
            </a:r>
            <a:r>
              <a:rPr lang="en-US" sz="2400" u="sng" dirty="0">
                <a:solidFill>
                  <a:srgbClr val="000000"/>
                </a:solidFill>
                <a:latin typeface="Times New Roman"/>
                <a:cs typeface="Times New Roman"/>
              </a:rPr>
              <a:t>research: </a:t>
            </a:r>
            <a:endParaRPr lang="en-US" sz="2400" u="sng" dirty="0" smtClean="0">
              <a:solidFill>
                <a:srgbClr val="000000"/>
              </a:solidFill>
              <a:latin typeface="Times New Roman"/>
              <a:cs typeface="Times New Roman"/>
            </a:endParaRPr>
          </a:p>
          <a:p>
            <a:pPr algn="l"/>
            <a:r>
              <a:rPr lang="en-US" b="0" dirty="0" smtClean="0">
                <a:solidFill>
                  <a:srgbClr val="000000"/>
                </a:solidFill>
                <a:latin typeface="Times New Roman"/>
                <a:cs typeface="Times New Roman"/>
              </a:rPr>
              <a:t>The </a:t>
            </a:r>
            <a:r>
              <a:rPr lang="en-US" b="0" dirty="0">
                <a:solidFill>
                  <a:srgbClr val="000000"/>
                </a:solidFill>
                <a:latin typeface="Times New Roman"/>
                <a:cs typeface="Times New Roman"/>
              </a:rPr>
              <a:t>student needs to be able to provide evidence of research that supports the </a:t>
            </a:r>
            <a:r>
              <a:rPr lang="en-US" b="0" dirty="0" smtClean="0">
                <a:solidFill>
                  <a:srgbClr val="000000"/>
                </a:solidFill>
                <a:latin typeface="Times New Roman"/>
                <a:cs typeface="Times New Roman"/>
              </a:rPr>
              <a:t>differing viewpoints </a:t>
            </a:r>
            <a:r>
              <a:rPr lang="en-US" b="0" dirty="0">
                <a:solidFill>
                  <a:srgbClr val="000000"/>
                </a:solidFill>
                <a:latin typeface="Times New Roman"/>
                <a:cs typeface="Times New Roman"/>
              </a:rPr>
              <a:t>on the ethical dimension. The research itself should be critically examined.</a:t>
            </a:r>
          </a:p>
          <a:p>
            <a:pPr algn="l"/>
            <a:r>
              <a:rPr lang="en-US" sz="2400" u="sng" dirty="0" smtClean="0">
                <a:solidFill>
                  <a:srgbClr val="000000"/>
                </a:solidFill>
                <a:latin typeface="Times New Roman"/>
                <a:cs typeface="Times New Roman"/>
              </a:rPr>
              <a:t>4. There </a:t>
            </a:r>
            <a:r>
              <a:rPr lang="en-US" sz="2400" u="sng" dirty="0">
                <a:solidFill>
                  <a:srgbClr val="000000"/>
                </a:solidFill>
                <a:latin typeface="Times New Roman"/>
                <a:cs typeface="Times New Roman"/>
              </a:rPr>
              <a:t>are four main stages in the research process:</a:t>
            </a:r>
          </a:p>
          <a:p>
            <a:pPr marL="457200" indent="-457200" algn="l">
              <a:buFont typeface="+mj-ea"/>
              <a:buAutoNum type="circleNumDbPlain"/>
            </a:pPr>
            <a:r>
              <a:rPr lang="en-US" b="0" dirty="0" smtClean="0">
                <a:solidFill>
                  <a:srgbClr val="000000"/>
                </a:solidFill>
                <a:latin typeface="Times New Roman"/>
                <a:cs typeface="Times New Roman"/>
              </a:rPr>
              <a:t>Defining </a:t>
            </a:r>
            <a:r>
              <a:rPr lang="en-US" b="0" dirty="0">
                <a:solidFill>
                  <a:srgbClr val="000000"/>
                </a:solidFill>
                <a:latin typeface="Times New Roman"/>
                <a:cs typeface="Times New Roman"/>
              </a:rPr>
              <a:t>the purpose of the research, the objectives of the research and the research question(s)</a:t>
            </a:r>
          </a:p>
          <a:p>
            <a:pPr marL="457200" indent="-457200" algn="l">
              <a:buFont typeface="+mj-ea"/>
              <a:buAutoNum type="circleNumDbPlain"/>
            </a:pPr>
            <a:r>
              <a:rPr lang="en-US" b="0" dirty="0" smtClean="0">
                <a:solidFill>
                  <a:srgbClr val="000000"/>
                </a:solidFill>
                <a:latin typeface="Times New Roman"/>
                <a:cs typeface="Times New Roman"/>
              </a:rPr>
              <a:t>Conducting </a:t>
            </a:r>
            <a:r>
              <a:rPr lang="en-US" b="0" dirty="0">
                <a:solidFill>
                  <a:srgbClr val="000000"/>
                </a:solidFill>
                <a:latin typeface="Times New Roman"/>
                <a:cs typeface="Times New Roman"/>
              </a:rPr>
              <a:t>a literature review</a:t>
            </a:r>
          </a:p>
          <a:p>
            <a:pPr marL="457200" indent="-457200" algn="l">
              <a:buFont typeface="+mj-ea"/>
              <a:buAutoNum type="circleNumDbPlain"/>
            </a:pPr>
            <a:r>
              <a:rPr lang="en-US" b="0" dirty="0" smtClean="0">
                <a:solidFill>
                  <a:srgbClr val="000000"/>
                </a:solidFill>
                <a:latin typeface="Times New Roman"/>
                <a:cs typeface="Times New Roman"/>
              </a:rPr>
              <a:t>Designing </a:t>
            </a:r>
            <a:r>
              <a:rPr lang="en-US" b="0" dirty="0">
                <a:solidFill>
                  <a:srgbClr val="000000"/>
                </a:solidFill>
                <a:latin typeface="Times New Roman"/>
                <a:cs typeface="Times New Roman"/>
              </a:rPr>
              <a:t>appropriate data collection methods and </a:t>
            </a:r>
            <a:r>
              <a:rPr lang="en-US" b="0" dirty="0" smtClean="0">
                <a:solidFill>
                  <a:srgbClr val="000000"/>
                </a:solidFill>
                <a:latin typeface="Times New Roman"/>
                <a:cs typeface="Times New Roman"/>
              </a:rPr>
              <a:t>analyzing </a:t>
            </a:r>
            <a:r>
              <a:rPr lang="en-US" b="0" dirty="0">
                <a:solidFill>
                  <a:srgbClr val="000000"/>
                </a:solidFill>
                <a:latin typeface="Times New Roman"/>
                <a:cs typeface="Times New Roman"/>
              </a:rPr>
              <a:t>the data</a:t>
            </a:r>
          </a:p>
          <a:p>
            <a:pPr marL="457200" indent="-457200" algn="l">
              <a:buFont typeface="+mj-ea"/>
              <a:buAutoNum type="circleNumDbPlain"/>
            </a:pPr>
            <a:r>
              <a:rPr lang="en-US" b="0" dirty="0" smtClean="0">
                <a:solidFill>
                  <a:srgbClr val="000000"/>
                </a:solidFill>
                <a:latin typeface="Times New Roman"/>
                <a:cs typeface="Times New Roman"/>
              </a:rPr>
              <a:t>Presenting </a:t>
            </a:r>
            <a:r>
              <a:rPr lang="en-US" b="0" dirty="0">
                <a:solidFill>
                  <a:srgbClr val="000000"/>
                </a:solidFill>
                <a:latin typeface="Times New Roman"/>
                <a:cs typeface="Times New Roman"/>
              </a:rPr>
              <a:t>the research findings.</a:t>
            </a:r>
            <a:endParaRPr lang="en-US" dirty="0">
              <a:solidFill>
                <a:srgbClr val="000000"/>
              </a:solidFill>
              <a:latin typeface="Times New Roman"/>
              <a:cs typeface="Times New Roman"/>
            </a:endParaRPr>
          </a:p>
        </p:txBody>
      </p:sp>
      <p:pic>
        <p:nvPicPr>
          <p:cNvPr id="7" name="Picture Placeholder 6" descr="can-stock-photo_csp10631990.jpg"/>
          <p:cNvPicPr>
            <a:picLocks noGrp="1" noChangeAspect="1"/>
          </p:cNvPicPr>
          <p:nvPr>
            <p:ph type="pic" idx="1"/>
          </p:nvPr>
        </p:nvPicPr>
        <p:blipFill>
          <a:blip r:embed="rId2">
            <a:alphaModFix amt="57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847" r="1847"/>
          <a:stretch>
            <a:fillRect/>
          </a:stretch>
        </p:blipFill>
        <p:spPr>
          <a:xfrm>
            <a:off x="4436244" y="1216286"/>
            <a:ext cx="4528281" cy="5409356"/>
          </a:xfrm>
          <a:noFill/>
          <a:effectLst>
            <a:glow rad="101600">
              <a:schemeClr val="accent6">
                <a:satMod val="175000"/>
                <a:alpha val="40000"/>
              </a:schemeClr>
            </a:glow>
            <a:outerShdw blurRad="254000" dist="152400" dir="5400000" sx="90000" sy="-19000" rotWithShape="0">
              <a:prstClr val="black">
                <a:alpha val="20000"/>
              </a:prstClr>
            </a:outerShdw>
            <a:reflection blurRad="6350" stA="52000" endA="300" endPos="35000" dir="5400000" sy="-100000" algn="bl" rotWithShape="0"/>
          </a:effectLst>
          <a:scene3d>
            <a:camera prst="obliqueBottomLeft"/>
            <a:lightRig rig="threePt" dir="t"/>
          </a:scene3d>
          <a:sp3d>
            <a:bevelT/>
          </a:sp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1115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0892" y="107577"/>
            <a:ext cx="8725226" cy="1653988"/>
          </a:xfrm>
        </p:spPr>
        <p:txBody>
          <a:bodyPr/>
          <a:lstStyle/>
          <a:p>
            <a:r>
              <a:rPr lang="en-US" sz="4000" dirty="0"/>
              <a:t>What </a:t>
            </a:r>
            <a:r>
              <a:rPr lang="en-US" sz="4000" i="1" dirty="0"/>
              <a:t>YOU</a:t>
            </a:r>
            <a:r>
              <a:rPr lang="en-US" sz="4000" dirty="0"/>
              <a:t> need to include in your RP </a:t>
            </a:r>
            <a:r>
              <a:rPr lang="en-US" sz="4000" dirty="0" smtClean="0"/>
              <a:t>…</a:t>
            </a:r>
            <a:endParaRPr lang="en-US" sz="4000" dirty="0"/>
          </a:p>
        </p:txBody>
      </p:sp>
      <p:sp>
        <p:nvSpPr>
          <p:cNvPr id="3" name="Content Placeholder 2"/>
          <p:cNvSpPr>
            <a:spLocks noGrp="1"/>
          </p:cNvSpPr>
          <p:nvPr>
            <p:ph idx="1"/>
          </p:nvPr>
        </p:nvSpPr>
        <p:spPr>
          <a:xfrm>
            <a:off x="220892" y="1527579"/>
            <a:ext cx="8725226" cy="5190086"/>
          </a:xfrm>
        </p:spPr>
        <p:txBody>
          <a:bodyPr>
            <a:noAutofit/>
          </a:bodyPr>
          <a:lstStyle/>
          <a:p>
            <a:pPr marL="0" indent="0">
              <a:buNone/>
            </a:pPr>
            <a:r>
              <a:rPr lang="en-US" sz="2800" dirty="0" smtClean="0">
                <a:solidFill>
                  <a:srgbClr val="000000"/>
                </a:solidFill>
                <a:latin typeface="Times New Roman"/>
                <a:cs typeface="Times New Roman"/>
              </a:rPr>
              <a:t>5.   </a:t>
            </a:r>
            <a:r>
              <a:rPr lang="en-US" sz="2800" u="sng" dirty="0" smtClean="0">
                <a:solidFill>
                  <a:srgbClr val="000000"/>
                </a:solidFill>
                <a:latin typeface="Times New Roman"/>
                <a:cs typeface="Times New Roman"/>
              </a:rPr>
              <a:t>An </a:t>
            </a:r>
            <a:r>
              <a:rPr lang="en-US" sz="2800" u="sng" dirty="0">
                <a:solidFill>
                  <a:srgbClr val="000000"/>
                </a:solidFill>
                <a:latin typeface="Times New Roman"/>
                <a:cs typeface="Times New Roman"/>
              </a:rPr>
              <a:t>E</a:t>
            </a:r>
            <a:r>
              <a:rPr lang="en-US" sz="2800" u="sng" dirty="0" smtClean="0">
                <a:solidFill>
                  <a:srgbClr val="000000"/>
                </a:solidFill>
                <a:latin typeface="Times New Roman"/>
                <a:cs typeface="Times New Roman"/>
              </a:rPr>
              <a:t>valuation</a:t>
            </a:r>
            <a:r>
              <a:rPr lang="en-US" sz="2800" u="sng" dirty="0">
                <a:solidFill>
                  <a:srgbClr val="000000"/>
                </a:solidFill>
                <a:latin typeface="Times New Roman"/>
                <a:cs typeface="Times New Roman"/>
              </a:rPr>
              <a:t>: </a:t>
            </a:r>
            <a:r>
              <a:rPr lang="en-US" b="0" dirty="0" smtClean="0">
                <a:solidFill>
                  <a:srgbClr val="000000"/>
                </a:solidFill>
                <a:latin typeface="Times New Roman"/>
                <a:cs typeface="Times New Roman"/>
              </a:rPr>
              <a:t>The </a:t>
            </a:r>
            <a:r>
              <a:rPr lang="en-US" b="0" dirty="0">
                <a:solidFill>
                  <a:srgbClr val="000000"/>
                </a:solidFill>
                <a:latin typeface="Times New Roman"/>
                <a:cs typeface="Times New Roman"/>
              </a:rPr>
              <a:t>student needs to be able to evaluate the viewpoints on the ethical </a:t>
            </a:r>
            <a:r>
              <a:rPr lang="en-US" b="0" dirty="0" smtClean="0">
                <a:solidFill>
                  <a:srgbClr val="000000"/>
                </a:solidFill>
                <a:latin typeface="Times New Roman"/>
                <a:cs typeface="Times New Roman"/>
              </a:rPr>
              <a:t>dilemma and then </a:t>
            </a:r>
            <a:r>
              <a:rPr lang="en-US" b="0" dirty="0">
                <a:solidFill>
                  <a:srgbClr val="000000"/>
                </a:solidFill>
                <a:latin typeface="Times New Roman"/>
                <a:cs typeface="Times New Roman"/>
              </a:rPr>
              <a:t>to be able to articulate his or her own point of view based on reasoned argument.</a:t>
            </a:r>
          </a:p>
          <a:p>
            <a:pPr marL="514350" indent="-514350">
              <a:buAutoNum type="arabicPeriod" startAt="6"/>
            </a:pPr>
            <a:r>
              <a:rPr lang="en-US" sz="2800" u="sng" dirty="0" smtClean="0">
                <a:solidFill>
                  <a:srgbClr val="000000"/>
                </a:solidFill>
                <a:latin typeface="Times New Roman"/>
                <a:cs typeface="Times New Roman"/>
              </a:rPr>
              <a:t>References</a:t>
            </a:r>
            <a:r>
              <a:rPr lang="en-US" sz="2800" u="sng" dirty="0">
                <a:solidFill>
                  <a:srgbClr val="000000"/>
                </a:solidFill>
                <a:latin typeface="Times New Roman"/>
                <a:cs typeface="Times New Roman"/>
              </a:rPr>
              <a:t>, citations and a bibliography</a:t>
            </a:r>
            <a:r>
              <a:rPr lang="en-US" b="0" dirty="0">
                <a:solidFill>
                  <a:srgbClr val="000000"/>
                </a:solidFill>
                <a:latin typeface="Times New Roman"/>
                <a:cs typeface="Times New Roman"/>
              </a:rPr>
              <a:t>: The reflective project is an academic piece of work </a:t>
            </a:r>
            <a:r>
              <a:rPr lang="en-US" b="0" dirty="0" smtClean="0">
                <a:solidFill>
                  <a:srgbClr val="000000"/>
                </a:solidFill>
                <a:latin typeface="Times New Roman"/>
                <a:cs typeface="Times New Roman"/>
              </a:rPr>
              <a:t>and should </a:t>
            </a:r>
            <a:r>
              <a:rPr lang="en-US" b="0" dirty="0">
                <a:solidFill>
                  <a:srgbClr val="000000"/>
                </a:solidFill>
                <a:latin typeface="Times New Roman"/>
                <a:cs typeface="Times New Roman"/>
              </a:rPr>
              <a:t>be presented as such. This ensures intellectual honesty and allows the readers to </a:t>
            </a:r>
            <a:r>
              <a:rPr lang="en-US" b="0" dirty="0" smtClean="0">
                <a:solidFill>
                  <a:srgbClr val="000000"/>
                </a:solidFill>
                <a:latin typeface="Times New Roman"/>
                <a:cs typeface="Times New Roman"/>
              </a:rPr>
              <a:t>source the </a:t>
            </a:r>
            <a:r>
              <a:rPr lang="en-US" b="0" dirty="0">
                <a:solidFill>
                  <a:srgbClr val="000000"/>
                </a:solidFill>
                <a:latin typeface="Times New Roman"/>
                <a:cs typeface="Times New Roman"/>
              </a:rPr>
              <a:t>evidence themselves. A reference acknowledges where information that has been used in </a:t>
            </a:r>
            <a:r>
              <a:rPr lang="en-US" b="0" dirty="0" smtClean="0">
                <a:solidFill>
                  <a:srgbClr val="000000"/>
                </a:solidFill>
                <a:latin typeface="Times New Roman"/>
                <a:cs typeface="Times New Roman"/>
              </a:rPr>
              <a:t>the reflective </a:t>
            </a:r>
            <a:r>
              <a:rPr lang="en-US" b="0" dirty="0">
                <a:solidFill>
                  <a:srgbClr val="000000"/>
                </a:solidFill>
                <a:latin typeface="Times New Roman"/>
                <a:cs typeface="Times New Roman"/>
              </a:rPr>
              <a:t>project has been obtained. </a:t>
            </a:r>
            <a:r>
              <a:rPr lang="en-US" b="0" dirty="0" smtClean="0">
                <a:solidFill>
                  <a:srgbClr val="000000"/>
                </a:solidFill>
                <a:latin typeface="Times New Roman"/>
                <a:cs typeface="Times New Roman"/>
              </a:rPr>
              <a:t>A </a:t>
            </a:r>
            <a:r>
              <a:rPr lang="en-US" b="0" dirty="0">
                <a:solidFill>
                  <a:srgbClr val="000000"/>
                </a:solidFill>
                <a:latin typeface="Times New Roman"/>
                <a:cs typeface="Times New Roman"/>
              </a:rPr>
              <a:t>bibliography is an alphabetical list of every source cited in the project</a:t>
            </a:r>
            <a:r>
              <a:rPr lang="en-US" b="0" dirty="0" smtClean="0">
                <a:solidFill>
                  <a:srgbClr val="000000"/>
                </a:solidFill>
                <a:latin typeface="Times New Roman"/>
                <a:cs typeface="Times New Roman"/>
              </a:rPr>
              <a:t>.</a:t>
            </a:r>
          </a:p>
          <a:p>
            <a:pPr marL="0" indent="0">
              <a:buNone/>
            </a:pPr>
            <a:r>
              <a:rPr lang="en-US" b="0" i="1" u="sng" dirty="0" smtClean="0">
                <a:solidFill>
                  <a:schemeClr val="accent5">
                    <a:lumMod val="50000"/>
                  </a:schemeClr>
                </a:solidFill>
                <a:latin typeface="Times New Roman"/>
                <a:cs typeface="Times New Roman"/>
              </a:rPr>
              <a:t>Go here for help with </a:t>
            </a:r>
            <a:r>
              <a:rPr lang="en-US" b="0" i="1" u="sng" dirty="0">
                <a:solidFill>
                  <a:schemeClr val="accent5">
                    <a:lumMod val="50000"/>
                  </a:schemeClr>
                </a:solidFill>
                <a:latin typeface="Times New Roman"/>
                <a:cs typeface="Times New Roman"/>
              </a:rPr>
              <a:t>a bibliography: </a:t>
            </a:r>
            <a:r>
              <a:rPr lang="en-US" b="0" i="1" dirty="0">
                <a:solidFill>
                  <a:srgbClr val="000000"/>
                </a:solidFill>
                <a:latin typeface="Times New Roman"/>
                <a:cs typeface="Times New Roman"/>
                <a:hlinkClick r:id="rId2"/>
              </a:rPr>
              <a:t>https://owl.english.purdue.edu/owl/resource/614/01</a:t>
            </a:r>
            <a:r>
              <a:rPr lang="en-US" b="0" i="1" dirty="0" smtClean="0">
                <a:solidFill>
                  <a:srgbClr val="000000"/>
                </a:solidFill>
                <a:latin typeface="Times New Roman"/>
                <a:cs typeface="Times New Roman"/>
                <a:hlinkClick r:id="rId2"/>
              </a:rPr>
              <a:t>/</a:t>
            </a:r>
            <a:r>
              <a:rPr lang="en-US" b="0" i="1" dirty="0" smtClean="0">
                <a:solidFill>
                  <a:srgbClr val="000000"/>
                </a:solidFill>
                <a:latin typeface="Times New Roman"/>
                <a:cs typeface="Times New Roman"/>
              </a:rPr>
              <a:t> </a:t>
            </a:r>
            <a:endParaRPr lang="en-US" b="0" i="1" dirty="0" smtClean="0">
              <a:solidFill>
                <a:schemeClr val="accent5">
                  <a:lumMod val="50000"/>
                </a:schemeClr>
              </a:solidFill>
              <a:latin typeface="Times New Roman"/>
              <a:cs typeface="Times New Roman"/>
            </a:endParaRPr>
          </a:p>
          <a:p>
            <a:pPr marL="0" indent="0">
              <a:buNone/>
            </a:pPr>
            <a:endParaRPr lang="en-US" dirty="0">
              <a:solidFill>
                <a:srgbClr val="000000"/>
              </a:solidFill>
              <a:latin typeface="Times New Roman"/>
              <a:cs typeface="Times New Roman"/>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40516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203</TotalTime>
  <Words>1475</Words>
  <Application>Microsoft Macintosh PowerPoint</Application>
  <PresentationFormat>On-screen Show (4:3)</PresentationFormat>
  <Paragraphs>106</Paragraphs>
  <Slides>16</Slides>
  <Notes>1</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Orbit</vt:lpstr>
      <vt:lpstr>IBCC</vt:lpstr>
      <vt:lpstr>What is the  Reflective Project?</vt:lpstr>
      <vt:lpstr>The different formats of the RP</vt:lpstr>
      <vt:lpstr>The Ethical Dilemma</vt:lpstr>
      <vt:lpstr>Example of an ethical dilemma …</vt:lpstr>
      <vt:lpstr>Picking an Ethical Dilemma</vt:lpstr>
      <vt:lpstr>What YOU need to include in your RP </vt:lpstr>
      <vt:lpstr>What YOU need to include in your RP </vt:lpstr>
      <vt:lpstr>What YOU need to include in your RP …</vt:lpstr>
      <vt:lpstr>ONE last component … don’t be scared</vt:lpstr>
      <vt:lpstr>What are you graded on? THE  Criteria …</vt:lpstr>
      <vt:lpstr>What are you graded on? THE  Criteria …</vt:lpstr>
      <vt:lpstr>What are you graded on? THE  Criteria …</vt:lpstr>
      <vt:lpstr>What are you graded on? THE  Criteria …</vt:lpstr>
      <vt:lpstr>What comes next?  “Turn Up for the RP every Friday”</vt:lpstr>
      <vt:lpstr>What comes next? “Turn Up for the RP”</vt:lpstr>
    </vt:vector>
  </TitlesOfParts>
  <Company>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IBCC</dc:title>
  <dc:creator>Kristina Dostalova</dc:creator>
  <cp:lastModifiedBy>Basilis Giannetos</cp:lastModifiedBy>
  <cp:revision>44</cp:revision>
  <dcterms:created xsi:type="dcterms:W3CDTF">2014-09-19T02:23:52Z</dcterms:created>
  <dcterms:modified xsi:type="dcterms:W3CDTF">2014-09-19T02:43:33Z</dcterms:modified>
</cp:coreProperties>
</file>