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p:scale>
          <a:sx n="77" d="100"/>
          <a:sy n="77" d="100"/>
        </p:scale>
        <p:origin x="-90" y="-7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4D45E2A-B9D8-4FF7-B89B-B50D7FF52752}" type="datetimeFigureOut">
              <a:rPr lang="en-US" smtClean="0"/>
              <a:t>3/20/2015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C67BF9-01EE-4069-8BF5-EDFA4BD36051}" type="slidenum">
              <a:rPr lang="en-US" smtClean="0"/>
              <a:t>‹#›</a:t>
            </a:fld>
            <a:endParaRPr lang="en-US"/>
          </a:p>
        </p:txBody>
      </p:sp>
    </p:spTree>
    <p:extLst>
      <p:ext uri="{BB962C8B-B14F-4D97-AF65-F5344CB8AC3E}">
        <p14:creationId xmlns:p14="http://schemas.microsoft.com/office/powerpoint/2010/main" val="3407411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D45E2A-B9D8-4FF7-B89B-B50D7FF52752}" type="datetimeFigureOut">
              <a:rPr lang="en-US" smtClean="0"/>
              <a:t>3/20/2015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C67BF9-01EE-4069-8BF5-EDFA4BD36051}" type="slidenum">
              <a:rPr lang="en-US" smtClean="0"/>
              <a:t>‹#›</a:t>
            </a:fld>
            <a:endParaRPr lang="en-US"/>
          </a:p>
        </p:txBody>
      </p:sp>
    </p:spTree>
    <p:extLst>
      <p:ext uri="{BB962C8B-B14F-4D97-AF65-F5344CB8AC3E}">
        <p14:creationId xmlns:p14="http://schemas.microsoft.com/office/powerpoint/2010/main" val="495433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D45E2A-B9D8-4FF7-B89B-B50D7FF52752}" type="datetimeFigureOut">
              <a:rPr lang="en-US" smtClean="0"/>
              <a:t>3/20/2015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C67BF9-01EE-4069-8BF5-EDFA4BD36051}" type="slidenum">
              <a:rPr lang="en-US" smtClean="0"/>
              <a:t>‹#›</a:t>
            </a:fld>
            <a:endParaRPr lang="en-US"/>
          </a:p>
        </p:txBody>
      </p:sp>
    </p:spTree>
    <p:extLst>
      <p:ext uri="{BB962C8B-B14F-4D97-AF65-F5344CB8AC3E}">
        <p14:creationId xmlns:p14="http://schemas.microsoft.com/office/powerpoint/2010/main" val="2761862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D45E2A-B9D8-4FF7-B89B-B50D7FF52752}" type="datetimeFigureOut">
              <a:rPr lang="en-US" smtClean="0"/>
              <a:t>3/20/2015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C67BF9-01EE-4069-8BF5-EDFA4BD36051}" type="slidenum">
              <a:rPr lang="en-US" smtClean="0"/>
              <a:t>‹#›</a:t>
            </a:fld>
            <a:endParaRPr lang="en-US"/>
          </a:p>
        </p:txBody>
      </p:sp>
    </p:spTree>
    <p:extLst>
      <p:ext uri="{BB962C8B-B14F-4D97-AF65-F5344CB8AC3E}">
        <p14:creationId xmlns:p14="http://schemas.microsoft.com/office/powerpoint/2010/main" val="1752011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D45E2A-B9D8-4FF7-B89B-B50D7FF52752}" type="datetimeFigureOut">
              <a:rPr lang="en-US" smtClean="0"/>
              <a:t>3/20/2015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C67BF9-01EE-4069-8BF5-EDFA4BD36051}" type="slidenum">
              <a:rPr lang="en-US" smtClean="0"/>
              <a:t>‹#›</a:t>
            </a:fld>
            <a:endParaRPr lang="en-US"/>
          </a:p>
        </p:txBody>
      </p:sp>
    </p:spTree>
    <p:extLst>
      <p:ext uri="{BB962C8B-B14F-4D97-AF65-F5344CB8AC3E}">
        <p14:creationId xmlns:p14="http://schemas.microsoft.com/office/powerpoint/2010/main" val="2370349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4D45E2A-B9D8-4FF7-B89B-B50D7FF52752}" type="datetimeFigureOut">
              <a:rPr lang="en-US" smtClean="0"/>
              <a:t>3/20/2015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C67BF9-01EE-4069-8BF5-EDFA4BD36051}" type="slidenum">
              <a:rPr lang="en-US" smtClean="0"/>
              <a:t>‹#›</a:t>
            </a:fld>
            <a:endParaRPr lang="en-US"/>
          </a:p>
        </p:txBody>
      </p:sp>
    </p:spTree>
    <p:extLst>
      <p:ext uri="{BB962C8B-B14F-4D97-AF65-F5344CB8AC3E}">
        <p14:creationId xmlns:p14="http://schemas.microsoft.com/office/powerpoint/2010/main" val="1660944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4D45E2A-B9D8-4FF7-B89B-B50D7FF52752}" type="datetimeFigureOut">
              <a:rPr lang="en-US" smtClean="0"/>
              <a:t>3/20/2015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C67BF9-01EE-4069-8BF5-EDFA4BD36051}" type="slidenum">
              <a:rPr lang="en-US" smtClean="0"/>
              <a:t>‹#›</a:t>
            </a:fld>
            <a:endParaRPr lang="en-US"/>
          </a:p>
        </p:txBody>
      </p:sp>
    </p:spTree>
    <p:extLst>
      <p:ext uri="{BB962C8B-B14F-4D97-AF65-F5344CB8AC3E}">
        <p14:creationId xmlns:p14="http://schemas.microsoft.com/office/powerpoint/2010/main" val="2493192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4D45E2A-B9D8-4FF7-B89B-B50D7FF52752}" type="datetimeFigureOut">
              <a:rPr lang="en-US" smtClean="0"/>
              <a:t>3/20/2015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C67BF9-01EE-4069-8BF5-EDFA4BD36051}" type="slidenum">
              <a:rPr lang="en-US" smtClean="0"/>
              <a:t>‹#›</a:t>
            </a:fld>
            <a:endParaRPr lang="en-US"/>
          </a:p>
        </p:txBody>
      </p:sp>
    </p:spTree>
    <p:extLst>
      <p:ext uri="{BB962C8B-B14F-4D97-AF65-F5344CB8AC3E}">
        <p14:creationId xmlns:p14="http://schemas.microsoft.com/office/powerpoint/2010/main" val="3245909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D45E2A-B9D8-4FF7-B89B-B50D7FF52752}" type="datetimeFigureOut">
              <a:rPr lang="en-US" smtClean="0"/>
              <a:t>3/20/2015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C67BF9-01EE-4069-8BF5-EDFA4BD36051}" type="slidenum">
              <a:rPr lang="en-US" smtClean="0"/>
              <a:t>‹#›</a:t>
            </a:fld>
            <a:endParaRPr lang="en-US"/>
          </a:p>
        </p:txBody>
      </p:sp>
    </p:spTree>
    <p:extLst>
      <p:ext uri="{BB962C8B-B14F-4D97-AF65-F5344CB8AC3E}">
        <p14:creationId xmlns:p14="http://schemas.microsoft.com/office/powerpoint/2010/main" val="3215612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D45E2A-B9D8-4FF7-B89B-B50D7FF52752}" type="datetimeFigureOut">
              <a:rPr lang="en-US" smtClean="0"/>
              <a:t>3/20/2015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C67BF9-01EE-4069-8BF5-EDFA4BD36051}" type="slidenum">
              <a:rPr lang="en-US" smtClean="0"/>
              <a:t>‹#›</a:t>
            </a:fld>
            <a:endParaRPr lang="en-US"/>
          </a:p>
        </p:txBody>
      </p:sp>
    </p:spTree>
    <p:extLst>
      <p:ext uri="{BB962C8B-B14F-4D97-AF65-F5344CB8AC3E}">
        <p14:creationId xmlns:p14="http://schemas.microsoft.com/office/powerpoint/2010/main" val="4084263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D45E2A-B9D8-4FF7-B89B-B50D7FF52752}" type="datetimeFigureOut">
              <a:rPr lang="en-US" smtClean="0"/>
              <a:t>3/20/2015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C67BF9-01EE-4069-8BF5-EDFA4BD36051}" type="slidenum">
              <a:rPr lang="en-US" smtClean="0"/>
              <a:t>‹#›</a:t>
            </a:fld>
            <a:endParaRPr lang="en-US"/>
          </a:p>
        </p:txBody>
      </p:sp>
    </p:spTree>
    <p:extLst>
      <p:ext uri="{BB962C8B-B14F-4D97-AF65-F5344CB8AC3E}">
        <p14:creationId xmlns:p14="http://schemas.microsoft.com/office/powerpoint/2010/main" val="3150881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D45E2A-B9D8-4FF7-B89B-B50D7FF52752}" type="datetimeFigureOut">
              <a:rPr lang="en-US" smtClean="0"/>
              <a:t>3/20/2015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C67BF9-01EE-4069-8BF5-EDFA4BD36051}" type="slidenum">
              <a:rPr lang="en-US" smtClean="0"/>
              <a:t>‹#›</a:t>
            </a:fld>
            <a:endParaRPr lang="en-US"/>
          </a:p>
        </p:txBody>
      </p:sp>
    </p:spTree>
    <p:extLst>
      <p:ext uri="{BB962C8B-B14F-4D97-AF65-F5344CB8AC3E}">
        <p14:creationId xmlns:p14="http://schemas.microsoft.com/office/powerpoint/2010/main" val="9307670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746170" y="1122363"/>
            <a:ext cx="5921829" cy="2387600"/>
          </a:xfrm>
        </p:spPr>
        <p:txBody>
          <a:bodyPr>
            <a:normAutofit/>
          </a:bodyPr>
          <a:lstStyle/>
          <a:p>
            <a:pPr algn="r"/>
            <a:r>
              <a:rPr lang="en-US" dirty="0" smtClean="0">
                <a:latin typeface="BaaBookHmkBold" panose="00000400000000000000" pitchFamily="2" charset="0"/>
              </a:rPr>
              <a:t>Road Trip to Spain</a:t>
            </a:r>
            <a:endParaRPr lang="en-US" dirty="0">
              <a:latin typeface="BaaBookHmkBold" panose="00000400000000000000" pitchFamily="2" charset="0"/>
            </a:endParaRPr>
          </a:p>
        </p:txBody>
      </p:sp>
      <p:sp>
        <p:nvSpPr>
          <p:cNvPr id="3" name="Subtitle 2"/>
          <p:cNvSpPr>
            <a:spLocks noGrp="1"/>
          </p:cNvSpPr>
          <p:nvPr>
            <p:ph type="subTitle" idx="1"/>
          </p:nvPr>
        </p:nvSpPr>
        <p:spPr/>
        <p:txBody>
          <a:bodyPr/>
          <a:lstStyle/>
          <a:p>
            <a:pPr algn="r"/>
            <a:endParaRPr lang="en-US" dirty="0" smtClean="0"/>
          </a:p>
          <a:p>
            <a:pPr algn="r"/>
            <a:endParaRPr lang="en-US" dirty="0"/>
          </a:p>
          <a:p>
            <a:pPr algn="r"/>
            <a:r>
              <a:rPr lang="en-US" dirty="0" smtClean="0">
                <a:latin typeface="BaaBookHmkBold" panose="00000400000000000000" pitchFamily="2" charset="0"/>
              </a:rPr>
              <a:t>Paolo Giuseppe Faso</a:t>
            </a:r>
            <a:endParaRPr lang="en-US" dirty="0">
              <a:latin typeface="BaaBookHmkBold" panose="00000400000000000000" pitchFamily="2" charset="0"/>
            </a:endParaRPr>
          </a:p>
        </p:txBody>
      </p:sp>
    </p:spTree>
    <p:extLst>
      <p:ext uri="{BB962C8B-B14F-4D97-AF65-F5344CB8AC3E}">
        <p14:creationId xmlns:p14="http://schemas.microsoft.com/office/powerpoint/2010/main" val="2493739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Tree>
    <p:extLst>
      <p:ext uri="{BB962C8B-B14F-4D97-AF65-F5344CB8AC3E}">
        <p14:creationId xmlns:p14="http://schemas.microsoft.com/office/powerpoint/2010/main" val="42680045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 </a:t>
            </a:r>
            <a:endParaRPr lang="en-US" dirty="0"/>
          </a:p>
        </p:txBody>
      </p:sp>
      <p:sp>
        <p:nvSpPr>
          <p:cNvPr id="3" name="Content Placeholder 2"/>
          <p:cNvSpPr>
            <a:spLocks noGrp="1"/>
          </p:cNvSpPr>
          <p:nvPr>
            <p:ph idx="1"/>
          </p:nvPr>
        </p:nvSpPr>
        <p:spPr>
          <a:xfrm>
            <a:off x="838200" y="1690688"/>
            <a:ext cx="10515600" cy="4351338"/>
          </a:xfrm>
          <a:noFill/>
        </p:spPr>
        <p:txBody>
          <a:bodyPr/>
          <a:lstStyle/>
          <a:p>
            <a:r>
              <a:rPr lang="en-US" dirty="0" smtClean="0"/>
              <a:t>This project was an interesting and creative way for me to learn more about Spain and it’s rich cultural. However I probably wouldn’t go on my road trip in real life any time soon due to the fact that my trip will cost around $5,500.</a:t>
            </a:r>
            <a:endParaRPr lang="en-US" dirty="0"/>
          </a:p>
        </p:txBody>
      </p:sp>
    </p:spTree>
    <p:extLst>
      <p:ext uri="{BB962C8B-B14F-4D97-AF65-F5344CB8AC3E}">
        <p14:creationId xmlns:p14="http://schemas.microsoft.com/office/powerpoint/2010/main" val="27363500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Transportation and Such </a:t>
            </a:r>
            <a:endParaRPr lang="en-US" dirty="0"/>
          </a:p>
        </p:txBody>
      </p:sp>
      <p:sp>
        <p:nvSpPr>
          <p:cNvPr id="3" name="Content Placeholder 2"/>
          <p:cNvSpPr>
            <a:spLocks noGrp="1"/>
          </p:cNvSpPr>
          <p:nvPr>
            <p:ph sz="half" idx="1"/>
          </p:nvPr>
        </p:nvSpPr>
        <p: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r>
              <a:rPr lang="en-US" dirty="0" smtClean="0"/>
              <a:t>I plan to ride First Class on British airways to Madrid.</a:t>
            </a:r>
          </a:p>
          <a:p>
            <a:r>
              <a:rPr lang="en-US" dirty="0" smtClean="0"/>
              <a:t>The plane ride will cost around $1,400…..</a:t>
            </a:r>
          </a:p>
          <a:p>
            <a:endParaRPr lang="en-US" dirty="0"/>
          </a:p>
        </p:txBody>
      </p:sp>
      <p:sp>
        <p:nvSpPr>
          <p:cNvPr id="4" name="Content Placeholder 3"/>
          <p:cNvSpPr>
            <a:spLocks noGrp="1"/>
          </p:cNvSpPr>
          <p:nvPr>
            <p:ph sz="half" idx="2"/>
          </p:nvPr>
        </p:nvSpPr>
        <p: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r>
              <a:rPr lang="en-US" dirty="0" smtClean="0"/>
              <a:t>Once in Madrid I will take residency in the Eurostar Madrid Tower hotel.</a:t>
            </a:r>
          </a:p>
          <a:p>
            <a:r>
              <a:rPr lang="en-US" dirty="0" smtClean="0"/>
              <a:t> A junior suite for 14 days cost $3,670.27…..</a:t>
            </a:r>
          </a:p>
          <a:p>
            <a:endParaRPr lang="en-US" dirty="0"/>
          </a:p>
          <a:p>
            <a:endParaRPr lang="en-US" dirty="0"/>
          </a:p>
        </p:txBody>
      </p:sp>
      <p:pic>
        <p:nvPicPr>
          <p:cNvPr id="5" name="Picture 4"/>
          <p:cNvPicPr>
            <a:picLocks noChangeAspect="1"/>
          </p:cNvPicPr>
          <p:nvPr/>
        </p:nvPicPr>
        <p:blipFill>
          <a:blip r:embed="rId2"/>
          <a:stretch>
            <a:fillRect/>
          </a:stretch>
        </p:blipFill>
        <p:spPr>
          <a:xfrm>
            <a:off x="6172200" y="4001294"/>
            <a:ext cx="5181600" cy="2175669"/>
          </a:xfrm>
          <a:prstGeom prst="rect">
            <a:avLst/>
          </a:prstGeom>
        </p:spPr>
      </p:pic>
      <p:pic>
        <p:nvPicPr>
          <p:cNvPr id="6" name="Picture 5"/>
          <p:cNvPicPr>
            <a:picLocks noChangeAspect="1"/>
          </p:cNvPicPr>
          <p:nvPr/>
        </p:nvPicPr>
        <p:blipFill>
          <a:blip r:embed="rId3"/>
          <a:stretch>
            <a:fillRect/>
          </a:stretch>
        </p:blipFill>
        <p:spPr>
          <a:xfrm>
            <a:off x="619125" y="4001294"/>
            <a:ext cx="5400675" cy="2175669"/>
          </a:xfrm>
          <a:prstGeom prst="rect">
            <a:avLst/>
          </a:prstGeom>
        </p:spPr>
      </p:pic>
    </p:spTree>
    <p:extLst>
      <p:ext uri="{BB962C8B-B14F-4D97-AF65-F5344CB8AC3E}">
        <p14:creationId xmlns:p14="http://schemas.microsoft.com/office/powerpoint/2010/main" val="6929179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36000">
              <a:srgbClr val="FF0000"/>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aaBookHmkBold" panose="00000400000000000000" pitchFamily="2" charset="0"/>
              </a:rPr>
              <a:t>Days 1-2 </a:t>
            </a:r>
            <a:r>
              <a:rPr lang="en-US" dirty="0" err="1" smtClean="0">
                <a:latin typeface="BaaBookHmkBold" panose="00000400000000000000" pitchFamily="2" charset="0"/>
              </a:rPr>
              <a:t>Museo</a:t>
            </a:r>
            <a:r>
              <a:rPr lang="en-US" dirty="0" smtClean="0">
                <a:latin typeface="BaaBookHmkBold" panose="00000400000000000000" pitchFamily="2" charset="0"/>
              </a:rPr>
              <a:t> de </a:t>
            </a:r>
            <a:r>
              <a:rPr lang="en-US" dirty="0" err="1" smtClean="0">
                <a:latin typeface="BaaBookHmkBold" panose="00000400000000000000" pitchFamily="2" charset="0"/>
              </a:rPr>
              <a:t>Historia</a:t>
            </a:r>
            <a:r>
              <a:rPr lang="en-US" dirty="0" smtClean="0">
                <a:latin typeface="BaaBookHmkBold" panose="00000400000000000000" pitchFamily="2" charset="0"/>
              </a:rPr>
              <a:t> de Barcelona</a:t>
            </a:r>
            <a:endParaRPr lang="en-US" dirty="0">
              <a:latin typeface="BaaBookHmkBold" panose="00000400000000000000" pitchFamily="2" charset="0"/>
            </a:endParaRPr>
          </a:p>
        </p:txBody>
      </p:sp>
      <p:sp>
        <p:nvSpPr>
          <p:cNvPr id="3" name="Content Placeholder 2"/>
          <p:cNvSpPr>
            <a:spLocks noGrp="1"/>
          </p:cNvSpPr>
          <p:nvPr>
            <p:ph sz="half" idx="1"/>
          </p:nvPr>
        </p:nvSpPr>
        <p:spPr/>
        <p:txBody>
          <a:bodyPr>
            <a:normAutofit lnSpcReduction="10000"/>
          </a:bodyPr>
          <a:lstStyle/>
          <a:p>
            <a:r>
              <a:rPr lang="en-US" dirty="0" smtClean="0"/>
              <a:t>I can start my trip by heading to Barcelona City History Museum. It is essentially a city museum that conserves </a:t>
            </a:r>
            <a:r>
              <a:rPr lang="en-US" smtClean="0"/>
              <a:t>and communicates </a:t>
            </a:r>
            <a:r>
              <a:rPr lang="en-US" dirty="0" smtClean="0"/>
              <a:t>historical heritage of Barcelona from it’s origins in Roman Time until present day. The museum is spread all around the city displaying ancient remains, from roman time, medieval time, and contemporary time.</a:t>
            </a:r>
            <a:endParaRPr lang="en-US" dirty="0"/>
          </a:p>
        </p:txBody>
      </p:sp>
      <p:pic>
        <p:nvPicPr>
          <p:cNvPr id="6" name="Content Placeholder 5"/>
          <p:cNvPicPr>
            <a:picLocks noGrp="1" noChangeAspect="1"/>
          </p:cNvPicPr>
          <p:nvPr>
            <p:ph sz="half" idx="2"/>
          </p:nvPr>
        </p:nvPicPr>
        <p:blipFill>
          <a:blip r:embed="rId2"/>
          <a:stretch>
            <a:fillRect/>
          </a:stretch>
        </p:blipFill>
        <p:spPr>
          <a:xfrm>
            <a:off x="6578490" y="1690688"/>
            <a:ext cx="5135290" cy="2467655"/>
          </a:xfrm>
          <a:prstGeom prst="rect">
            <a:avLst/>
          </a:prstGeom>
        </p:spPr>
      </p:pic>
      <p:pic>
        <p:nvPicPr>
          <p:cNvPr id="7" name="Picture 6"/>
          <p:cNvPicPr>
            <a:picLocks noChangeAspect="1"/>
          </p:cNvPicPr>
          <p:nvPr/>
        </p:nvPicPr>
        <p:blipFill>
          <a:blip r:embed="rId3"/>
          <a:stretch>
            <a:fillRect/>
          </a:stretch>
        </p:blipFill>
        <p:spPr>
          <a:xfrm>
            <a:off x="6578490" y="4441371"/>
            <a:ext cx="5135290" cy="2173135"/>
          </a:xfrm>
          <a:prstGeom prst="rect">
            <a:avLst/>
          </a:prstGeom>
        </p:spPr>
      </p:pic>
    </p:spTree>
    <p:extLst>
      <p:ext uri="{BB962C8B-B14F-4D97-AF65-F5344CB8AC3E}">
        <p14:creationId xmlns:p14="http://schemas.microsoft.com/office/powerpoint/2010/main" val="26984987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latin typeface="BaaBookHmkBold" panose="00000400000000000000" pitchFamily="2" charset="0"/>
              </a:rPr>
              <a:t>Days 3-4 </a:t>
            </a:r>
            <a:r>
              <a:rPr lang="en-US" dirty="0" err="1" smtClean="0">
                <a:latin typeface="BaaBookHmkBold" panose="00000400000000000000" pitchFamily="2" charset="0"/>
              </a:rPr>
              <a:t>Museo</a:t>
            </a:r>
            <a:r>
              <a:rPr lang="en-US" dirty="0" smtClean="0">
                <a:latin typeface="BaaBookHmkBold" panose="00000400000000000000" pitchFamily="2" charset="0"/>
              </a:rPr>
              <a:t> del Prado</a:t>
            </a:r>
            <a:endParaRPr lang="en-US" dirty="0">
              <a:latin typeface="BaaBookHmkBold" panose="00000400000000000000" pitchFamily="2" charset="0"/>
            </a:endParaRPr>
          </a:p>
        </p:txBody>
      </p:sp>
      <p:sp>
        <p:nvSpPr>
          <p:cNvPr id="3" name="Content Placeholder 2"/>
          <p:cNvSpPr>
            <a:spLocks noGrp="1"/>
          </p:cNvSpPr>
          <p:nvPr>
            <p:ph sz="half" idx="1"/>
          </p:nvPr>
        </p:nvSpPr>
        <p:spPr/>
        <p:txBody>
          <a:bodyPr/>
          <a:lstStyle/>
          <a:p>
            <a:pPr marL="0" indent="0">
              <a:buNone/>
            </a:pPr>
            <a:r>
              <a:rPr lang="en-US" dirty="0" smtClean="0">
                <a:solidFill>
                  <a:schemeClr val="bg1"/>
                </a:solidFill>
                <a:latin typeface="BaaBookHmkBold" panose="00000400000000000000" pitchFamily="2" charset="0"/>
              </a:rPr>
              <a:t>The </a:t>
            </a:r>
            <a:r>
              <a:rPr lang="en-US" dirty="0" err="1" smtClean="0">
                <a:solidFill>
                  <a:schemeClr val="bg1"/>
                </a:solidFill>
                <a:latin typeface="BaaBookHmkBold" panose="00000400000000000000" pitchFamily="2" charset="0"/>
              </a:rPr>
              <a:t>Museo</a:t>
            </a:r>
            <a:r>
              <a:rPr lang="en-US" dirty="0" smtClean="0">
                <a:solidFill>
                  <a:schemeClr val="bg1"/>
                </a:solidFill>
                <a:latin typeface="BaaBookHmkBold" panose="00000400000000000000" pitchFamily="2" charset="0"/>
              </a:rPr>
              <a:t> del Prado is the main Spanish art museum located in central Madrid. Founded in 1819, this museum contains the works of Francisco de Goya, Diego Velazquez, El Greco, and Titan. The museum has 7,600 paintings, 1,000 sculptures, 4,800 prints and 8,200 drawings. </a:t>
            </a:r>
          </a:p>
          <a:p>
            <a:pPr marL="0" indent="0">
              <a:buNone/>
            </a:pPr>
            <a:endParaRPr lang="en-US" dirty="0"/>
          </a:p>
        </p:txBody>
      </p:sp>
      <p:sp>
        <p:nvSpPr>
          <p:cNvPr id="4" name="Content Placeholder 3"/>
          <p:cNvSpPr>
            <a:spLocks noGrp="1"/>
          </p:cNvSpPr>
          <p:nvPr>
            <p:ph sz="half" idx="2"/>
          </p:nvPr>
        </p:nvSpPr>
        <p:spPr/>
        <p:txBody>
          <a:bodyPr/>
          <a:lstStyle/>
          <a:p>
            <a:endParaRPr lang="en-US" dirty="0">
              <a:solidFill>
                <a:srgbClr val="FF0000"/>
              </a:solidFill>
              <a:latin typeface="BaaBookHmkBold" panose="00000400000000000000" pitchFamily="2" charset="0"/>
            </a:endParaRPr>
          </a:p>
        </p:txBody>
      </p:sp>
    </p:spTree>
    <p:extLst>
      <p:ext uri="{BB962C8B-B14F-4D97-AF65-F5344CB8AC3E}">
        <p14:creationId xmlns:p14="http://schemas.microsoft.com/office/powerpoint/2010/main" val="15297934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92000">
              <a:schemeClr val="accent1"/>
            </a:gs>
            <a:gs pos="100000">
              <a:schemeClr val="accent1">
                <a:lumMod val="45000"/>
                <a:lumOff val="55000"/>
              </a:schemeClr>
            </a:gs>
            <a:gs pos="100000">
              <a:schemeClr val="accent1">
                <a:lumMod val="45000"/>
                <a:lumOff val="55000"/>
              </a:schemeClr>
            </a:gs>
            <a:gs pos="97000">
              <a:schemeClr val="accent1">
                <a:lumMod val="30000"/>
                <a:lumOff val="70000"/>
              </a:schemeClr>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latin typeface="BaaBookHmkBold" panose="00000400000000000000" pitchFamily="2" charset="0"/>
              </a:rPr>
              <a:t>Days 5-6 </a:t>
            </a:r>
            <a:r>
              <a:rPr lang="en-US" sz="4000" dirty="0" err="1" smtClean="0">
                <a:latin typeface="BaaBookHmkBold" panose="00000400000000000000" pitchFamily="2" charset="0"/>
              </a:rPr>
              <a:t>Catedral</a:t>
            </a:r>
            <a:r>
              <a:rPr lang="en-US" sz="4000" dirty="0" smtClean="0">
                <a:latin typeface="BaaBookHmkBold" panose="00000400000000000000" pitchFamily="2" charset="0"/>
              </a:rPr>
              <a:t> de Santa Mary de le </a:t>
            </a:r>
            <a:r>
              <a:rPr lang="en-US" sz="4000" dirty="0" err="1" smtClean="0">
                <a:latin typeface="BaaBookHmkBold" panose="00000400000000000000" pitchFamily="2" charset="0"/>
              </a:rPr>
              <a:t>sede</a:t>
            </a:r>
            <a:r>
              <a:rPr lang="en-US" sz="4000" dirty="0" smtClean="0">
                <a:latin typeface="BaaBookHmkBold" panose="00000400000000000000" pitchFamily="2" charset="0"/>
              </a:rPr>
              <a:t> </a:t>
            </a:r>
            <a:endParaRPr lang="en-US" sz="4000" dirty="0">
              <a:latin typeface="BaaBookHmkBold" panose="00000400000000000000" pitchFamily="2" charset="0"/>
            </a:endParaRPr>
          </a:p>
        </p:txBody>
      </p:sp>
      <p:sp>
        <p:nvSpPr>
          <p:cNvPr id="3" name="Content Placeholder 2"/>
          <p:cNvSpPr>
            <a:spLocks noGrp="1"/>
          </p:cNvSpPr>
          <p:nvPr>
            <p:ph sz="half" idx="1"/>
          </p:nvPr>
        </p:nvSpPr>
        <p:spPr/>
        <p:txBody>
          <a:bodyPr/>
          <a:lstStyle/>
          <a:p>
            <a:r>
              <a:rPr lang="en-US" dirty="0" smtClean="0"/>
              <a:t>The Cathedral of Saint Mary of the see is a Roman Catholic cathedral It was completed in the early 16</a:t>
            </a:r>
            <a:r>
              <a:rPr lang="en-US" baseline="30000" dirty="0" smtClean="0"/>
              <a:t>th</a:t>
            </a:r>
            <a:r>
              <a:rPr lang="en-US" dirty="0" smtClean="0"/>
              <a:t> century, and It is the largest cathedral in the world. The cathedral was built to essentially demonstrate the cities wealth after it became a major trading center in the years following the Reconquista.</a:t>
            </a:r>
            <a:endParaRPr lang="en-US" dirty="0"/>
          </a:p>
        </p:txBody>
      </p:sp>
      <p:sp>
        <p:nvSpPr>
          <p:cNvPr id="4" name="Content Placeholder 3"/>
          <p:cNvSpPr>
            <a:spLocks noGrp="1"/>
          </p:cNvSpPr>
          <p:nvPr>
            <p:ph sz="half" idx="2"/>
          </p:nvPr>
        </p:nvSpPr>
        <p:spPr>
          <a:blipFill>
            <a:blip r:embed="rId2"/>
            <a:stretch>
              <a:fillRect/>
            </a:stretch>
          </a:blipFill>
        </p:spPr>
        <p:txBody>
          <a:bodyPr/>
          <a:lstStyle/>
          <a:p>
            <a:endParaRPr lang="en-US" dirty="0"/>
          </a:p>
        </p:txBody>
      </p:sp>
    </p:spTree>
    <p:extLst>
      <p:ext uri="{BB962C8B-B14F-4D97-AF65-F5344CB8AC3E}">
        <p14:creationId xmlns:p14="http://schemas.microsoft.com/office/powerpoint/2010/main" val="22205072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95000">
              <a:schemeClr val="accent5">
                <a:lumMod val="75000"/>
              </a:schemeClr>
            </a:gs>
            <a:gs pos="100000">
              <a:schemeClr val="accent1">
                <a:lumMod val="45000"/>
                <a:lumOff val="55000"/>
              </a:schemeClr>
            </a:gs>
            <a:gs pos="100000">
              <a:schemeClr val="accent1">
                <a:lumMod val="45000"/>
                <a:lumOff val="55000"/>
              </a:schemeClr>
            </a:gs>
            <a:gs pos="39000">
              <a:schemeClr val="accent1">
                <a:lumMod val="30000"/>
                <a:lumOff val="70000"/>
              </a:schemeClr>
            </a:gs>
          </a:gsLst>
          <a:path path="rect">
            <a:fillToRect l="100000" t="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Days 7-8 Palacio Real de Madrid</a:t>
            </a:r>
            <a:endParaRPr lang="en-US" dirty="0"/>
          </a:p>
        </p:txBody>
      </p:sp>
      <p:sp>
        <p:nvSpPr>
          <p:cNvPr id="3" name="Content Placeholder 2"/>
          <p:cNvSpPr>
            <a:spLocks noGrp="1"/>
          </p:cNvSpPr>
          <p:nvPr>
            <p:ph sz="half" idx="1"/>
          </p:nvPr>
        </p:nvSpPr>
        <p:spPr>
          <a:noFill/>
        </p:spPr>
        <p:txBody>
          <a:bodyPr/>
          <a:lstStyle/>
          <a:p>
            <a:r>
              <a:rPr lang="en-US" dirty="0" smtClean="0"/>
              <a:t>The Royal Palace of Madrid is the official residence of the Spanish Royal Family in the city of Madrid. However King Felipe VI and the </a:t>
            </a:r>
            <a:r>
              <a:rPr lang="en-US" dirty="0"/>
              <a:t>R</a:t>
            </a:r>
            <a:r>
              <a:rPr lang="en-US" dirty="0" smtClean="0"/>
              <a:t>oyal </a:t>
            </a:r>
            <a:r>
              <a:rPr lang="en-US" dirty="0"/>
              <a:t>F</a:t>
            </a:r>
            <a:r>
              <a:rPr lang="en-US" dirty="0" smtClean="0"/>
              <a:t>amily do not reside in the palace due to the fact that the palace is only used for state ceremonies.</a:t>
            </a:r>
            <a:endParaRPr lang="en-US" dirty="0"/>
          </a:p>
        </p:txBody>
      </p:sp>
      <p:sp>
        <p:nvSpPr>
          <p:cNvPr id="4" name="Content Placeholder 3"/>
          <p:cNvSpPr>
            <a:spLocks noGrp="1"/>
          </p:cNvSpPr>
          <p:nvPr>
            <p:ph sz="half" idx="2"/>
          </p:nvPr>
        </p:nvSpPr>
        <p:spPr>
          <a:blipFill>
            <a:blip r:embed="rId2"/>
            <a:stretch>
              <a:fillRect/>
            </a:stretch>
          </a:blipFill>
        </p:spPr>
        <p:txBody>
          <a:bodyPr/>
          <a:lstStyle/>
          <a:p>
            <a:endParaRPr lang="en-US" dirty="0"/>
          </a:p>
        </p:txBody>
      </p:sp>
    </p:spTree>
    <p:extLst>
      <p:ext uri="{BB962C8B-B14F-4D97-AF65-F5344CB8AC3E}">
        <p14:creationId xmlns:p14="http://schemas.microsoft.com/office/powerpoint/2010/main" val="31079308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Days 9-10 Playa de </a:t>
            </a:r>
            <a:r>
              <a:rPr lang="en-US" dirty="0" err="1" smtClean="0"/>
              <a:t>Ses</a:t>
            </a:r>
            <a:r>
              <a:rPr lang="en-US" dirty="0" smtClean="0"/>
              <a:t> </a:t>
            </a:r>
            <a:r>
              <a:rPr lang="en-US" dirty="0" err="1" smtClean="0"/>
              <a:t>llletes</a:t>
            </a:r>
            <a:endParaRPr lang="en-US" dirty="0"/>
          </a:p>
        </p:txBody>
      </p:sp>
      <p:sp>
        <p:nvSpPr>
          <p:cNvPr id="3" name="Content Placeholder 2"/>
          <p:cNvSpPr>
            <a:spLocks noGrp="1"/>
          </p:cNvSpPr>
          <p:nvPr>
            <p:ph sz="half" idx="1"/>
          </p:nvPr>
        </p:nvSpPr>
        <p:spPr/>
        <p:txBody>
          <a:bodyPr/>
          <a:lstStyle/>
          <a:p>
            <a:r>
              <a:rPr lang="en-US" dirty="0" smtClean="0"/>
              <a:t>Playa de </a:t>
            </a:r>
            <a:r>
              <a:rPr lang="en-US" dirty="0" err="1" smtClean="0"/>
              <a:t>Ses</a:t>
            </a:r>
            <a:r>
              <a:rPr lang="en-US" dirty="0" smtClean="0"/>
              <a:t> </a:t>
            </a:r>
            <a:r>
              <a:rPr lang="en-US" dirty="0" err="1" smtClean="0"/>
              <a:t>llletes</a:t>
            </a:r>
            <a:r>
              <a:rPr lang="en-US" dirty="0" smtClean="0"/>
              <a:t> is a beach located on the island of </a:t>
            </a:r>
            <a:r>
              <a:rPr lang="en-US" dirty="0" err="1" smtClean="0"/>
              <a:t>Formentera</a:t>
            </a:r>
            <a:r>
              <a:rPr lang="en-US" dirty="0" smtClean="0"/>
              <a:t>. </a:t>
            </a:r>
            <a:r>
              <a:rPr lang="en-US" dirty="0" err="1" smtClean="0"/>
              <a:t>Whats</a:t>
            </a:r>
            <a:r>
              <a:rPr lang="en-US" dirty="0" smtClean="0"/>
              <a:t> significant and different about the beaches on </a:t>
            </a:r>
            <a:r>
              <a:rPr lang="en-US" dirty="0" err="1" smtClean="0"/>
              <a:t>Formentera</a:t>
            </a:r>
            <a:r>
              <a:rPr lang="en-US" dirty="0" smtClean="0"/>
              <a:t> is that there are no huge buildings or structures to ruin the beauty of </a:t>
            </a:r>
            <a:r>
              <a:rPr lang="en-US" dirty="0" err="1" smtClean="0"/>
              <a:t>nauture</a:t>
            </a:r>
            <a:endParaRPr lang="en-US" dirty="0"/>
          </a:p>
        </p:txBody>
      </p:sp>
      <p:sp>
        <p:nvSpPr>
          <p:cNvPr id="4" name="Content Placeholder 3"/>
          <p:cNvSpPr>
            <a:spLocks noGrp="1"/>
          </p:cNvSpPr>
          <p:nvPr>
            <p:ph sz="half" idx="2"/>
          </p:nvPr>
        </p:nvSpPr>
        <p:spPr/>
        <p:txBody>
          <a:bodyPr/>
          <a:lstStyle/>
          <a:p>
            <a:endParaRPr lang="en-US"/>
          </a:p>
        </p:txBody>
      </p:sp>
    </p:spTree>
    <p:extLst>
      <p:ext uri="{BB962C8B-B14F-4D97-AF65-F5344CB8AC3E}">
        <p14:creationId xmlns:p14="http://schemas.microsoft.com/office/powerpoint/2010/main" val="19217163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99000">
              <a:srgbClr val="FF0000"/>
            </a:gs>
            <a:gs pos="100000">
              <a:schemeClr val="accent1">
                <a:lumMod val="45000"/>
                <a:lumOff val="55000"/>
              </a:schemeClr>
            </a:gs>
            <a:gs pos="10000">
              <a:schemeClr val="accent1">
                <a:lumMod val="45000"/>
                <a:lumOff val="55000"/>
              </a:schemeClr>
            </a:gs>
            <a:gs pos="0">
              <a:schemeClr val="accent1">
                <a:lumMod val="30000"/>
                <a:lumOff val="70000"/>
              </a:schemeClr>
            </a:gs>
          </a:gsLst>
          <a:path path="rect">
            <a:fillToRect l="100000" t="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Days 11-12 The Running of the Bulls</a:t>
            </a:r>
            <a:endParaRPr lang="en-US" dirty="0"/>
          </a:p>
        </p:txBody>
      </p:sp>
      <p:sp>
        <p:nvSpPr>
          <p:cNvPr id="3" name="Content Placeholder 2"/>
          <p:cNvSpPr>
            <a:spLocks noGrp="1"/>
          </p:cNvSpPr>
          <p:nvPr>
            <p:ph sz="half" idx="1"/>
          </p:nvPr>
        </p:nvSpPr>
        <p:spPr>
          <a:blipFill>
            <a:blip r:embed="rId2"/>
            <a:stretch>
              <a:fillRect/>
            </a:stretch>
          </a:blipFill>
        </p:spPr>
        <p:txBody>
          <a:bodyPr/>
          <a:lstStyle/>
          <a:p>
            <a:endParaRPr lang="en-US" dirty="0"/>
          </a:p>
        </p:txBody>
      </p:sp>
      <p:sp>
        <p:nvSpPr>
          <p:cNvPr id="4" name="Content Placeholder 3"/>
          <p:cNvSpPr>
            <a:spLocks noGrp="1"/>
          </p:cNvSpPr>
          <p:nvPr>
            <p:ph sz="half" idx="2"/>
          </p:nvPr>
        </p:nvSpPr>
        <p:spPr/>
        <p:txBody>
          <a:bodyPr/>
          <a:lstStyle/>
          <a:p>
            <a:r>
              <a:rPr lang="en-US" dirty="0" smtClean="0"/>
              <a:t>The running of the bulls is a practice that involves running in front of a group of typically six bulls. Spanish tradition says the origin of this event began during the early 14</a:t>
            </a:r>
            <a:r>
              <a:rPr lang="en-US" baseline="30000" dirty="0" smtClean="0"/>
              <a:t>th</a:t>
            </a:r>
            <a:r>
              <a:rPr lang="en-US" dirty="0" smtClean="0"/>
              <a:t>century. While transporting cattle in order to be sold, men would try to speed the process by rushing the cattle through fear and excitement.</a:t>
            </a:r>
            <a:endParaRPr lang="en-US" dirty="0"/>
          </a:p>
        </p:txBody>
      </p:sp>
    </p:spTree>
    <p:extLst>
      <p:ext uri="{BB962C8B-B14F-4D97-AF65-F5344CB8AC3E}">
        <p14:creationId xmlns:p14="http://schemas.microsoft.com/office/powerpoint/2010/main" val="24971675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100000">
              <a:schemeClr val="tx1"/>
            </a:gs>
            <a:gs pos="100000">
              <a:schemeClr val="accent1">
                <a:lumMod val="45000"/>
                <a:lumOff val="55000"/>
              </a:schemeClr>
            </a:gs>
            <a:gs pos="100000">
              <a:schemeClr val="accent1">
                <a:lumMod val="45000"/>
                <a:lumOff val="55000"/>
              </a:schemeClr>
            </a:gs>
            <a:gs pos="16000">
              <a:schemeClr val="accent1">
                <a:lumMod val="30000"/>
                <a:lumOff val="70000"/>
              </a:schemeClr>
            </a:gs>
          </a:gsLst>
          <a:path path="rect">
            <a:fillToRect l="100000" t="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lumMod val="85000"/>
                  </a:schemeClr>
                </a:solidFill>
              </a:rPr>
              <a:t>Days 13-14 </a:t>
            </a:r>
            <a:r>
              <a:rPr lang="en-US" dirty="0" err="1" smtClean="0">
                <a:solidFill>
                  <a:schemeClr val="bg1">
                    <a:lumMod val="85000"/>
                  </a:schemeClr>
                </a:solidFill>
              </a:rPr>
              <a:t>Hala</a:t>
            </a:r>
            <a:r>
              <a:rPr lang="en-US" dirty="0" smtClean="0">
                <a:solidFill>
                  <a:schemeClr val="bg1">
                    <a:lumMod val="85000"/>
                  </a:schemeClr>
                </a:solidFill>
              </a:rPr>
              <a:t> Madrid</a:t>
            </a:r>
            <a:endParaRPr lang="en-US" dirty="0">
              <a:solidFill>
                <a:schemeClr val="bg1">
                  <a:lumMod val="85000"/>
                </a:schemeClr>
              </a:solidFill>
            </a:endParaRPr>
          </a:p>
        </p:txBody>
      </p:sp>
      <p:sp>
        <p:nvSpPr>
          <p:cNvPr id="3" name="Content Placeholder 2"/>
          <p:cNvSpPr>
            <a:spLocks noGrp="1"/>
          </p:cNvSpPr>
          <p:nvPr>
            <p:ph sz="half" idx="1"/>
          </p:nvPr>
        </p:nvSpPr>
        <p:spPr/>
        <p:txBody>
          <a:bodyPr/>
          <a:lstStyle/>
          <a:p>
            <a:r>
              <a:rPr lang="en-US" dirty="0" smtClean="0">
                <a:solidFill>
                  <a:schemeClr val="bg1">
                    <a:lumMod val="85000"/>
                  </a:schemeClr>
                </a:solidFill>
              </a:rPr>
              <a:t>Real Madrid is a professional football club and was founded in 1902. The Soccer club is the most valuable sports team in the world, worth 2.5 billion euros, with an annual revenue of 549.5 euros. The team is arguably the most successful team in soccer history with 10 EUFA Champions league titles, and 32 la </a:t>
            </a:r>
            <a:r>
              <a:rPr lang="en-US" dirty="0" err="1" smtClean="0">
                <a:solidFill>
                  <a:schemeClr val="bg1">
                    <a:lumMod val="85000"/>
                  </a:schemeClr>
                </a:solidFill>
              </a:rPr>
              <a:t>liga</a:t>
            </a:r>
            <a:r>
              <a:rPr lang="en-US" dirty="0" smtClean="0">
                <a:solidFill>
                  <a:schemeClr val="bg1">
                    <a:lumMod val="85000"/>
                  </a:schemeClr>
                </a:solidFill>
              </a:rPr>
              <a:t> titles</a:t>
            </a:r>
            <a:r>
              <a:rPr lang="en-US" dirty="0" smtClean="0"/>
              <a:t>. </a:t>
            </a:r>
            <a:endParaRPr lang="en-US" dirty="0"/>
          </a:p>
        </p:txBody>
      </p:sp>
      <p:sp>
        <p:nvSpPr>
          <p:cNvPr id="6" name="Content Placeholder 5"/>
          <p:cNvSpPr>
            <a:spLocks noGrp="1"/>
          </p:cNvSpPr>
          <p:nvPr>
            <p:ph sz="half" idx="2"/>
          </p:nvPr>
        </p:nvSpPr>
        <p:spPr>
          <a:xfrm>
            <a:off x="6553200" y="762000"/>
            <a:ext cx="4800600" cy="5414963"/>
          </a:xfrm>
          <a:blipFill>
            <a:blip r:embed="rId2"/>
            <a:stretch>
              <a:fillRect/>
            </a:stretch>
          </a:blipFill>
        </p:spPr>
        <p:txBody>
          <a:bodyPr/>
          <a:lstStyle/>
          <a:p>
            <a:endParaRPr lang="en-US" dirty="0"/>
          </a:p>
        </p:txBody>
      </p:sp>
    </p:spTree>
    <p:extLst>
      <p:ext uri="{BB962C8B-B14F-4D97-AF65-F5344CB8AC3E}">
        <p14:creationId xmlns:p14="http://schemas.microsoft.com/office/powerpoint/2010/main" val="18579639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TotalTime>
  <Words>527</Words>
  <Application>Microsoft Office PowerPoint</Application>
  <PresentationFormat>Custom</PresentationFormat>
  <Paragraphs>25</Paragraphs>
  <Slides>11</Slides>
  <Notes>0</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Road Trip to Spain</vt:lpstr>
      <vt:lpstr>Transportation and Such </vt:lpstr>
      <vt:lpstr>Days 1-2 Museo de Historia de Barcelona</vt:lpstr>
      <vt:lpstr>Days 3-4 Museo del Prado</vt:lpstr>
      <vt:lpstr>Days 5-6 Catedral de Santa Mary de le sede </vt:lpstr>
      <vt:lpstr>Days 7-8 Palacio Real de Madrid</vt:lpstr>
      <vt:lpstr>Days 9-10 Playa de Ses llletes</vt:lpstr>
      <vt:lpstr>Days 11-12 The Running of the Bulls</vt:lpstr>
      <vt:lpstr>Days 13-14 Hala Madrid</vt:lpstr>
      <vt:lpstr>PowerPoint Presentation</vt:lpstr>
      <vt:lpstr>Conclusion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Road Trip to Spain</dc:title>
  <dc:creator>rosalia faso</dc:creator>
  <cp:lastModifiedBy>Chicago Public Schools</cp:lastModifiedBy>
  <cp:revision>28</cp:revision>
  <dcterms:created xsi:type="dcterms:W3CDTF">2015-03-18T22:09:57Z</dcterms:created>
  <dcterms:modified xsi:type="dcterms:W3CDTF">2015-03-20T13:24:49Z</dcterms:modified>
</cp:coreProperties>
</file>